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5" r:id="rId1"/>
  </p:sldMasterIdLst>
  <p:notesMasterIdLst>
    <p:notesMasterId r:id="rId36"/>
  </p:notesMasterIdLst>
  <p:sldIdLst>
    <p:sldId id="300" r:id="rId2"/>
    <p:sldId id="323" r:id="rId3"/>
    <p:sldId id="302" r:id="rId4"/>
    <p:sldId id="259" r:id="rId5"/>
    <p:sldId id="2009" r:id="rId6"/>
    <p:sldId id="303" r:id="rId7"/>
    <p:sldId id="2010" r:id="rId8"/>
    <p:sldId id="304" r:id="rId9"/>
    <p:sldId id="305" r:id="rId10"/>
    <p:sldId id="320" r:id="rId11"/>
    <p:sldId id="322" r:id="rId12"/>
    <p:sldId id="321" r:id="rId13"/>
    <p:sldId id="317" r:id="rId14"/>
    <p:sldId id="316" r:id="rId15"/>
    <p:sldId id="2014" r:id="rId16"/>
    <p:sldId id="2015" r:id="rId17"/>
    <p:sldId id="2012" r:id="rId18"/>
    <p:sldId id="2002" r:id="rId19"/>
    <p:sldId id="2016" r:id="rId20"/>
    <p:sldId id="2017" r:id="rId21"/>
    <p:sldId id="2018" r:id="rId22"/>
    <p:sldId id="2011" r:id="rId23"/>
    <p:sldId id="2019" r:id="rId24"/>
    <p:sldId id="2020" r:id="rId25"/>
    <p:sldId id="2021" r:id="rId26"/>
    <p:sldId id="2022" r:id="rId27"/>
    <p:sldId id="319" r:id="rId28"/>
    <p:sldId id="1869" r:id="rId29"/>
    <p:sldId id="2008" r:id="rId30"/>
    <p:sldId id="2023" r:id="rId31"/>
    <p:sldId id="2024" r:id="rId32"/>
    <p:sldId id="2025" r:id="rId33"/>
    <p:sldId id="318" r:id="rId34"/>
    <p:sldId id="315"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159153-6972-4091-9728-9592CD7B1E22}" v="1" dt="2018-06-29T19:57:36.034"/>
    <p1510:client id="{738DBAC3-60A1-4913-A600-E1113DEB827D}" v="37" dt="2018-05-10T17:30:28.0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81" autoAdjust="0"/>
    <p:restoredTop sz="91904" autoAdjust="0"/>
  </p:normalViewPr>
  <p:slideViewPr>
    <p:cSldViewPr snapToGrid="0">
      <p:cViewPr varScale="1">
        <p:scale>
          <a:sx n="83" d="100"/>
          <a:sy n="83" d="100"/>
        </p:scale>
        <p:origin x="228" y="36"/>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p:scale>
          <a:sx n="73" d="100"/>
          <a:sy n="73" d="100"/>
        </p:scale>
        <p:origin x="2990"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jpg>
</file>

<file path=ppt/media/image30.png>
</file>

<file path=ppt/media/image31.png>
</file>

<file path=ppt/media/image32.png>
</file>

<file path=ppt/media/image3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メイリオ" panose="020B0604030504040204" pitchFamily="50" charset="-128"/>
                <a:ea typeface="メイリオ" panose="020B0604030504040204" pitchFamily="50" charset="-128"/>
              </a:defRPr>
            </a:lvl1pPr>
          </a:lstStyle>
          <a:p>
            <a:fld id="{52A13B17-C506-4D51-BB37-16B365906619}" type="datetimeFigureOut">
              <a:rPr lang="en-US" smtClean="0"/>
              <a:pPr/>
              <a:t>8/9/2020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メイリオ" panose="020B0604030504040204" pitchFamily="50" charset="-128"/>
                <a:ea typeface="メイリオ" panose="020B0604030504040204" pitchFamily="50" charset="-128"/>
              </a:defRPr>
            </a:lvl1pPr>
          </a:lstStyle>
          <a:p>
            <a:fld id="{0998D5BB-B127-481F-BC0A-2F77C576BB34}" type="slidenum">
              <a:rPr lang="en-US" smtClean="0"/>
              <a:pPr/>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このドキュメントに記載されている情報 </a:t>
            </a:r>
            <a:r>
              <a:rPr lang="en-US" altLang="ja-JP"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(URL </a:t>
            </a:r>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等のインターネット </a:t>
            </a:r>
            <a:r>
              <a:rPr lang="en-US" altLang="ja-JP"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Web </a:t>
            </a:r>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サイトに関する情報を含む</a:t>
            </a:r>
            <a:r>
              <a:rPr lang="en-US" altLang="ja-JP"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a:t>
            </a:r>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は、将来予告なしに変更されることがあります。特に断りがない限り、ここで使用している会社、組織、製品、ドメイン名、電子メール アドレス、ロゴ、人物、場所、イベントの例は、架空のものであり、実在する会社、組織、製品、ドメイン名、電子メール アドレス、ロゴ、人物、場所、イベントなどとは一切関係ありません。お客様ご自身の責任において、適用されるすべての著作権関連法規に従ったご使用を願います。このドキュメントのいかなる部分も、米国 </a:t>
            </a:r>
            <a:r>
              <a:rPr lang="en-US" altLang="ja-JP"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Microsoft Corporation </a:t>
            </a:r>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の書面による許諾を受けることなく、その目的を問わず、どのような形態であっても、複製または譲渡することは禁じられています。ここでいう形態とは、複写や記録など、電子的な、または物理的なすべての手段を含みます。ただしこれは、著作権法上のお客様の権利を制限するものではありません。 </a:t>
            </a:r>
          </a:p>
          <a:p>
            <a:endParaRPr lang="ja-JP" altLang="en-US" sz="1200" kern="1200" dirty="0">
              <a:solidFill>
                <a:schemeClr val="tx1"/>
              </a:solidFill>
              <a:effectLst/>
              <a:latin typeface="メイリオ" panose="020B0604030504040204" pitchFamily="50" charset="-128"/>
              <a:ea typeface="メイリオ" panose="020B0604030504040204" pitchFamily="50" charset="-128"/>
              <a:cs typeface="Segoe UI" panose="020B0502040204020203" pitchFamily="34" charset="0"/>
            </a:endParaRPr>
          </a:p>
          <a:p>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マイクロソフトは、このドキュメントに記載されている内容に関し、特許、特許申請、商標、著作権、またはその他の無体財産権を有する場合があります。別途マイクロソフトのライセンス契約上に明示の規定のない限り、このドキュメントはこれらの特許、商標、著作権、またはその他の無体財産権に関する権利をお客様に許諾するものではありません。 </a:t>
            </a:r>
          </a:p>
          <a:p>
            <a:endParaRPr lang="ja-JP" altLang="en-US" sz="1200" kern="1200" dirty="0">
              <a:solidFill>
                <a:schemeClr val="tx1"/>
              </a:solidFill>
              <a:effectLst/>
              <a:latin typeface="メイリオ" panose="020B0604030504040204" pitchFamily="50" charset="-128"/>
              <a:ea typeface="メイリオ" panose="020B0604030504040204" pitchFamily="50" charset="-128"/>
              <a:cs typeface="Segoe UI" panose="020B0502040204020203" pitchFamily="34" charset="0"/>
            </a:endParaRPr>
          </a:p>
          <a:p>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製造元や製品の名前、</a:t>
            </a:r>
            <a:r>
              <a:rPr lang="en-US" altLang="ja-JP"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URL </a:t>
            </a:r>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は情報の提供のみを目的としており、マイクロソフトは、これらの製造元、またはマイクロソフトの技術での製品の使用について、明示的、黙示的、または法的にいかなる表示または保証も行いません。製造元または製品の使用は、マイクロソフトによるその製造元または製品の推奨を意味するものではありません。サード パーティのサイトへのリンクが提供されている場合があります。このようなサイトはマイクロソフトの管理下にはなく、マイクロソフトは、リンクされたサイトの内容またはリンクされたサイトに含まれるリンク、あるいはこのようなサイトの変更または更新について責任を負いません。マイクロソフトは、リンクされたサイトから受信された </a:t>
            </a:r>
            <a:r>
              <a:rPr lang="en-US" altLang="ja-JP"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Web </a:t>
            </a:r>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キャストまたは他のいかなる形態の転送にも責任を負いません。マイクロソフトは、これらのリンクを便宜のみを目的として提供しており、いかなるリンクの使用も、マイクロソフトによるサイトまたはそこに含まれる製品の推奨を意味するものではありません。 </a:t>
            </a:r>
          </a:p>
          <a:p>
            <a:r>
              <a:rPr lang="en-US" altLang="ja-JP"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2018 Microsoft Corporation. All rights reserved. Microsoft </a:t>
            </a:r>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および </a:t>
            </a:r>
            <a:r>
              <a:rPr lang="en-US" altLang="ja-JP"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hlinkClick r:id="rId3"/>
              </a:rPr>
              <a:t>https://www.microsoft.com/en-us/legal/intellectualproperty/Trademarks/Usage/General.aspx</a:t>
            </a:r>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に記載されている商標は、</a:t>
            </a:r>
            <a:r>
              <a:rPr lang="en-US" altLang="ja-JP"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Microsoft </a:t>
            </a:r>
            <a:r>
              <a:rPr lang="ja-JP" altLang="en-US" sz="120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グループの商標です。その他すべての商標は、該当する各社が所有しています。</a:t>
            </a:r>
          </a:p>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メイリオ" panose="020B0604030504040204" pitchFamily="50" charset="-128"/>
                <a:ea typeface="メイリオ" panose="020B0604030504040204" pitchFamily="50" charset="-128"/>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fontAlgn="auto" latinLnBrk="0" hangingPunct="1">
              <a:lnSpc>
                <a:spcPct val="100000"/>
              </a:lnSpc>
              <a:spcBef>
                <a:spcPts val="0"/>
              </a:spcBef>
              <a:spcAft>
                <a:spcPts val="0"/>
              </a:spcAft>
              <a:buClrTx/>
              <a:buSzTx/>
              <a:buFont typeface="Arial" panose="020B0604020202020204" pitchFamily="34" charset="0"/>
              <a:buNone/>
              <a:tabLst/>
              <a:defRPr/>
            </a:pPr>
            <a:r>
              <a:rPr lang="ja-JP" altLang="en-US" sz="1200" b="0" dirty="0">
                <a:solidFill>
                  <a:schemeClr val="tx1"/>
                </a:solidFill>
                <a:latin typeface="メイリオ" panose="020B0604030504040204" pitchFamily="50" charset="-128"/>
                <a:ea typeface="メイリオ" panose="020B0604030504040204" pitchFamily="50" charset="-128"/>
                <a:cs typeface="+mn-cs"/>
              </a:rPr>
              <a:t>推奨ソリューションは、実現可能な数多くのオプションの </a:t>
            </a:r>
            <a:r>
              <a:rPr lang="en-US" altLang="ja-JP" sz="1200" b="0" dirty="0">
                <a:solidFill>
                  <a:schemeClr val="tx1"/>
                </a:solidFill>
                <a:latin typeface="メイリオ" panose="020B0604030504040204" pitchFamily="50" charset="-128"/>
                <a:ea typeface="メイリオ" panose="020B0604030504040204" pitchFamily="50" charset="-128"/>
                <a:cs typeface="+mn-cs"/>
              </a:rPr>
              <a:t>1 </a:t>
            </a:r>
            <a:r>
              <a:rPr lang="ja-JP" altLang="en-US" sz="1200" b="0" dirty="0">
                <a:solidFill>
                  <a:schemeClr val="tx1"/>
                </a:solidFill>
                <a:latin typeface="メイリオ" panose="020B0604030504040204" pitchFamily="50" charset="-128"/>
                <a:ea typeface="メイリオ" panose="020B0604030504040204" pitchFamily="50" charset="-128"/>
                <a:cs typeface="+mn-cs"/>
              </a:rPr>
              <a:t>つに過ぎません。</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コストの最小化</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Azure </a:t>
            </a:r>
            <a:r>
              <a:rPr lang="ja-JP" altLang="en-US" dirty="0">
                <a:latin typeface="メイリオ" panose="020B0604030504040204" pitchFamily="50" charset="-128"/>
                <a:ea typeface="メイリオ" panose="020B0604030504040204" pitchFamily="50" charset="-128"/>
              </a:rPr>
              <a:t>ハイブリッド特典</a:t>
            </a:r>
          </a:p>
          <a:p>
            <a:pPr marL="628650" lvl="1"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予約容量の支払い</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DMS</a:t>
            </a:r>
          </a:p>
          <a:p>
            <a:pPr marL="171450" lvl="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3 </a:t>
            </a:r>
            <a:r>
              <a:rPr lang="ja-JP" altLang="en-US" dirty="0">
                <a:latin typeface="メイリオ" panose="020B0604030504040204" pitchFamily="50" charset="-128"/>
                <a:ea typeface="メイリオ" panose="020B0604030504040204" pitchFamily="50" charset="-128"/>
              </a:rPr>
              <a:t>か月の期間</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DMS</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ASR</a:t>
            </a:r>
          </a:p>
          <a:p>
            <a:pPr marL="628650" lvl="1"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パートナー エンゲージメント</a:t>
            </a:r>
          </a:p>
          <a:p>
            <a:pPr marL="628650" lvl="1"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専用リソース</a:t>
            </a:r>
          </a:p>
          <a:p>
            <a:pPr marL="628650" lvl="1" indent="-171450">
              <a:buFont typeface="Arial" panose="020B0604020202020204" pitchFamily="34" charset="0"/>
              <a:buChar char="•"/>
            </a:pPr>
            <a:endParaRPr lang="ja-JP" altLang="en-US">
              <a:latin typeface="メイリオ" panose="020B0604030504040204" pitchFamily="50" charset="-128"/>
              <a:ea typeface="メイリオ" panose="020B0604030504040204" pitchFamily="50" charset="-128"/>
            </a:endParaRPr>
          </a:p>
          <a:p>
            <a:pPr marL="628650" lvl="1" indent="-171450">
              <a:buFont typeface="Arial" panose="020B0604020202020204" pitchFamily="34" charset="0"/>
              <a:buChar char="•"/>
            </a:pPr>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a:p>
        </p:txBody>
      </p:sp>
    </p:spTree>
    <p:extLst>
      <p:ext uri="{BB962C8B-B14F-4D97-AF65-F5344CB8AC3E}">
        <p14:creationId xmlns:p14="http://schemas.microsoft.com/office/powerpoint/2010/main" val="2118129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1 </a:t>
            </a:r>
            <a:r>
              <a:rPr lang="ja-JP" altLang="en-US" dirty="0">
                <a:latin typeface="メイリオ" panose="020B0604030504040204" pitchFamily="50" charset="-128"/>
                <a:ea typeface="メイリオ" panose="020B0604030504040204" pitchFamily="50" charset="-128"/>
              </a:rPr>
              <a:t>つのゲーム用のゲーミング サービスおよび認証 </a:t>
            </a:r>
            <a:r>
              <a:rPr lang="en-US" altLang="ja-JP" dirty="0">
                <a:latin typeface="メイリオ" panose="020B0604030504040204" pitchFamily="50" charset="-128"/>
                <a:ea typeface="メイリオ" panose="020B0604030504040204" pitchFamily="50" charset="-128"/>
              </a:rPr>
              <a:t>VM</a:t>
            </a:r>
          </a:p>
          <a:p>
            <a:pPr marL="171450" lvl="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ゲーミングおよび認証データベース</a:t>
            </a:r>
          </a:p>
          <a:p>
            <a:pPr marL="628650" lvl="1"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ゲーム用の </a:t>
            </a:r>
            <a:r>
              <a:rPr lang="en-US" altLang="ja-JP" dirty="0">
                <a:latin typeface="メイリオ" panose="020B0604030504040204" pitchFamily="50" charset="-128"/>
                <a:ea typeface="メイリオ" panose="020B0604030504040204" pitchFamily="50" charset="-128"/>
              </a:rPr>
              <a:t>SQL MI (Business Critical)</a:t>
            </a:r>
            <a:r>
              <a:rPr lang="ja-JP" altLang="en-US" dirty="0">
                <a:latin typeface="メイリオ" panose="020B0604030504040204" pitchFamily="50" charset="-128"/>
                <a:ea typeface="メイリオ" panose="020B0604030504040204" pitchFamily="50" charset="-128"/>
              </a:rPr>
              <a:t>、および認証用の </a:t>
            </a:r>
            <a:r>
              <a:rPr lang="en-US" altLang="ja-JP" dirty="0">
                <a:latin typeface="メイリオ" panose="020B0604030504040204" pitchFamily="50" charset="-128"/>
                <a:ea typeface="メイリオ" panose="020B0604030504040204" pitchFamily="50" charset="-128"/>
              </a:rPr>
              <a:t>GP</a:t>
            </a:r>
          </a:p>
          <a:p>
            <a:pPr marL="171450" lvl="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データ ウェアハウス</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SQL DB Hyperscale</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SSIS </a:t>
            </a:r>
            <a:r>
              <a:rPr lang="ja-JP" altLang="en-US" dirty="0">
                <a:latin typeface="メイリオ" panose="020B0604030504040204" pitchFamily="50" charset="-128"/>
                <a:ea typeface="メイリオ" panose="020B0604030504040204" pitchFamily="50" charset="-128"/>
              </a:rPr>
              <a:t>パッケージを置換する </a:t>
            </a:r>
            <a:r>
              <a:rPr lang="en-US" altLang="ja-JP" dirty="0">
                <a:latin typeface="メイリオ" panose="020B0604030504040204" pitchFamily="50" charset="-128"/>
                <a:ea typeface="メイリオ" panose="020B0604030504040204" pitchFamily="50" charset="-128"/>
              </a:rPr>
              <a:t>ADF</a:t>
            </a:r>
          </a:p>
          <a:p>
            <a:pPr marL="171450" lvl="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レポート</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Azure Analysis Services</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Power BI</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a:p>
        </p:txBody>
      </p:sp>
    </p:spTree>
    <p:extLst>
      <p:ext uri="{BB962C8B-B14F-4D97-AF65-F5344CB8AC3E}">
        <p14:creationId xmlns:p14="http://schemas.microsoft.com/office/powerpoint/2010/main" val="25889126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a:p>
        </p:txBody>
      </p:sp>
    </p:spTree>
    <p:extLst>
      <p:ext uri="{BB962C8B-B14F-4D97-AF65-F5344CB8AC3E}">
        <p14:creationId xmlns:p14="http://schemas.microsoft.com/office/powerpoint/2010/main" val="3250695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マネージド インスタンスは、最新のオンプレミス </a:t>
            </a:r>
            <a:r>
              <a:rPr lang="en-US" altLang="ja-JP" dirty="0">
                <a:latin typeface="メイリオ" panose="020B0604030504040204" pitchFamily="50" charset="-128"/>
                <a:ea typeface="メイリオ" panose="020B0604030504040204" pitchFamily="50" charset="-128"/>
              </a:rPr>
              <a:t>SQL Server (Enterprise Edition) </a:t>
            </a:r>
            <a:r>
              <a:rPr lang="ja-JP" altLang="en-US" dirty="0">
                <a:latin typeface="メイリオ" panose="020B0604030504040204" pitchFamily="50" charset="-128"/>
                <a:ea typeface="メイリオ" panose="020B0604030504040204" pitchFamily="50" charset="-128"/>
              </a:rPr>
              <a:t>データベース エンジンとのほぼ </a:t>
            </a:r>
            <a:r>
              <a:rPr lang="en-US" altLang="ja-JP" dirty="0">
                <a:latin typeface="メイリオ" panose="020B0604030504040204" pitchFamily="50" charset="-128"/>
                <a:ea typeface="メイリオ" panose="020B0604030504040204" pitchFamily="50" charset="-128"/>
              </a:rPr>
              <a:t>100% </a:t>
            </a:r>
            <a:r>
              <a:rPr lang="ja-JP" altLang="en-US" dirty="0">
                <a:latin typeface="メイリオ" panose="020B0604030504040204" pitchFamily="50" charset="-128"/>
                <a:ea typeface="メイリオ" panose="020B0604030504040204" pitchFamily="50" charset="-128"/>
              </a:rPr>
              <a:t>の互換性を実現する </a:t>
            </a:r>
            <a:r>
              <a:rPr lang="en-US" altLang="ja-JP" dirty="0">
                <a:latin typeface="メイリオ" panose="020B0604030504040204" pitchFamily="50" charset="-128"/>
                <a:ea typeface="メイリオ" panose="020B0604030504040204" pitchFamily="50" charset="-128"/>
              </a:rPr>
              <a:t>Azure SQL Database </a:t>
            </a:r>
            <a:r>
              <a:rPr lang="ja-JP" altLang="en-US" dirty="0">
                <a:latin typeface="メイリオ" panose="020B0604030504040204" pitchFamily="50" charset="-128"/>
                <a:ea typeface="メイリオ" panose="020B0604030504040204" pitchFamily="50" charset="-128"/>
              </a:rPr>
              <a:t>の展開オプションです。</a:t>
            </a: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一般的なセキュリティの懸念事項に対処するネイティブの仮想ネットワーク </a:t>
            </a:r>
            <a:r>
              <a:rPr lang="en-US" altLang="ja-JP" dirty="0">
                <a:latin typeface="メイリオ" panose="020B0604030504040204" pitchFamily="50" charset="-128"/>
                <a:ea typeface="メイリオ" panose="020B0604030504040204" pitchFamily="50" charset="-128"/>
              </a:rPr>
              <a:t>(VNet) </a:t>
            </a:r>
            <a:r>
              <a:rPr lang="ja-JP" altLang="en-US" dirty="0">
                <a:latin typeface="メイリオ" panose="020B0604030504040204" pitchFamily="50" charset="-128"/>
                <a:ea typeface="メイリオ" panose="020B0604030504040204" pitchFamily="50" charset="-128"/>
              </a:rPr>
              <a:t>の実装機能、およびオンプレミス </a:t>
            </a:r>
            <a:r>
              <a:rPr lang="en-US" altLang="ja-JP" dirty="0">
                <a:latin typeface="メイリオ" panose="020B0604030504040204" pitchFamily="50" charset="-128"/>
                <a:ea typeface="メイリオ" panose="020B0604030504040204" pitchFamily="50" charset="-128"/>
              </a:rPr>
              <a:t>SQL Server </a:t>
            </a:r>
            <a:r>
              <a:rPr lang="ja-JP" altLang="en-US" dirty="0">
                <a:latin typeface="メイリオ" panose="020B0604030504040204" pitchFamily="50" charset="-128"/>
                <a:ea typeface="メイリオ" panose="020B0604030504040204" pitchFamily="50" charset="-128"/>
              </a:rPr>
              <a:t>のお客様に適したビジネス モデルを提供します。</a:t>
            </a: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マネージド インスタンス展開モデルにより、既存の </a:t>
            </a:r>
            <a:r>
              <a:rPr lang="en-US" altLang="ja-JP" dirty="0">
                <a:latin typeface="メイリオ" panose="020B0604030504040204" pitchFamily="50" charset="-128"/>
                <a:ea typeface="メイリオ" panose="020B0604030504040204" pitchFamily="50" charset="-128"/>
              </a:rPr>
              <a:t>SQL Server </a:t>
            </a:r>
            <a:r>
              <a:rPr lang="ja-JP" altLang="en-US" dirty="0">
                <a:latin typeface="メイリオ" panose="020B0604030504040204" pitchFamily="50" charset="-128"/>
                <a:ea typeface="メイリオ" panose="020B0604030504040204" pitchFamily="50" charset="-128"/>
              </a:rPr>
              <a:t>のお客様は、アプリケーションとデータベースの変更を最小限に抑えて、オンプレミス アプリケーションをクラウドにリフト アンド シフトできます。</a:t>
            </a: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また、マネージド インスタンス展開オプションは、管理オーバーヘッドと </a:t>
            </a:r>
            <a:r>
              <a:rPr lang="en-US" altLang="ja-JP" dirty="0">
                <a:latin typeface="メイリオ" panose="020B0604030504040204" pitchFamily="50" charset="-128"/>
                <a:ea typeface="メイリオ" panose="020B0604030504040204" pitchFamily="50" charset="-128"/>
              </a:rPr>
              <a:t>TCO </a:t>
            </a:r>
            <a:r>
              <a:rPr lang="ja-JP" altLang="en-US" dirty="0">
                <a:latin typeface="メイリオ" panose="020B0604030504040204" pitchFamily="50" charset="-128"/>
                <a:ea typeface="メイリオ" panose="020B0604030504040204" pitchFamily="50" charset="-128"/>
              </a:rPr>
              <a:t>を大幅に削減するすべての </a:t>
            </a:r>
            <a:r>
              <a:rPr lang="en-US" altLang="ja-JP" dirty="0">
                <a:latin typeface="メイリオ" panose="020B0604030504040204" pitchFamily="50" charset="-128"/>
                <a:ea typeface="メイリオ" panose="020B0604030504040204" pitchFamily="50" charset="-128"/>
              </a:rPr>
              <a:t>PaaS </a:t>
            </a:r>
            <a:r>
              <a:rPr lang="ja-JP" altLang="en-US" dirty="0">
                <a:latin typeface="メイリオ" panose="020B0604030504040204" pitchFamily="50" charset="-128"/>
                <a:ea typeface="メイリオ" panose="020B0604030504040204" pitchFamily="50" charset="-128"/>
              </a:rPr>
              <a:t>機能 </a:t>
            </a:r>
            <a:r>
              <a:rPr lang="en-US" altLang="ja-JP" dirty="0">
                <a:latin typeface="メイリオ" panose="020B0604030504040204" pitchFamily="50" charset="-128"/>
                <a:ea typeface="メイリオ" panose="020B0604030504040204" pitchFamily="50" charset="-128"/>
              </a:rPr>
              <a:t>(</a:t>
            </a:r>
            <a:r>
              <a:rPr lang="ja-JP" altLang="en-US" dirty="0">
                <a:latin typeface="メイリオ" panose="020B0604030504040204" pitchFamily="50" charset="-128"/>
                <a:ea typeface="メイリオ" panose="020B0604030504040204" pitchFamily="50" charset="-128"/>
              </a:rPr>
              <a:t>自動的な修正プログラム適用とバージョン更新、自動バックアップ、高可用性</a:t>
            </a:r>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を保持しています。</a:t>
            </a: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クロスデータベース クエリ、リンク サーバー、</a:t>
            </a:r>
            <a:r>
              <a:rPr lang="en-US" altLang="ja-JP" dirty="0">
                <a:latin typeface="メイリオ" panose="020B0604030504040204" pitchFamily="50" charset="-128"/>
                <a:ea typeface="メイリオ" panose="020B0604030504040204" pitchFamily="50" charset="-128"/>
              </a:rPr>
              <a:t>CLR </a:t>
            </a:r>
            <a:r>
              <a:rPr lang="ja-JP" altLang="en-US" dirty="0">
                <a:latin typeface="メイリオ" panose="020B0604030504040204" pitchFamily="50" charset="-128"/>
                <a:ea typeface="メイリオ" panose="020B0604030504040204" pitchFamily="50" charset="-128"/>
              </a:rPr>
              <a:t>モジュール、</a:t>
            </a:r>
            <a:r>
              <a:rPr lang="en-US" altLang="ja-JP" dirty="0">
                <a:latin typeface="メイリオ" panose="020B0604030504040204" pitchFamily="50" charset="-128"/>
                <a:ea typeface="メイリオ" panose="020B0604030504040204" pitchFamily="50" charset="-128"/>
              </a:rPr>
              <a:t>Service Broker </a:t>
            </a:r>
            <a:r>
              <a:rPr lang="ja-JP" altLang="en-US" dirty="0">
                <a:latin typeface="メイリオ" panose="020B0604030504040204" pitchFamily="50" charset="-128"/>
                <a:ea typeface="メイリオ" panose="020B0604030504040204" pitchFamily="50" charset="-128"/>
              </a:rPr>
              <a:t>など、</a:t>
            </a:r>
            <a:r>
              <a:rPr lang="en-US" altLang="ja-JP" dirty="0">
                <a:latin typeface="メイリオ" panose="020B0604030504040204" pitchFamily="50" charset="-128"/>
                <a:ea typeface="メイリオ" panose="020B0604030504040204" pitchFamily="50" charset="-128"/>
              </a:rPr>
              <a:t>Azure SQL Database </a:t>
            </a:r>
            <a:r>
              <a:rPr lang="ja-JP" altLang="en-US" dirty="0">
                <a:latin typeface="メイリオ" panose="020B0604030504040204" pitchFamily="50" charset="-128"/>
                <a:ea typeface="メイリオ" panose="020B0604030504040204" pitchFamily="50" charset="-128"/>
              </a:rPr>
              <a:t>で利用できない機能を追加します。</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 </a:t>
            </a:r>
            <a: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Microsoft Corporation. All rights reserved. </a:t>
            </a:r>
            <a:r>
              <a:rPr lang="ja-JP" altLang="en-US"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明示</a:t>
            </a: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、黙示または法律の規定にかかわらず、これらの情報について</a:t>
            </a:r>
            <a:b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b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8/9/2020 12:07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latin typeface="メイリオ" panose="020B0604030504040204" pitchFamily="50" charset="-128"/>
                <a:ea typeface="メイリオ" panose="020B0604030504040204" pitchFamily="50" charset="-128"/>
              </a:rPr>
              <a:pPr/>
              <a:t>18</a:t>
            </a:fld>
            <a:endParaRPr lang="en-US">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7738497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sz="1200" b="0" dirty="0">
                <a:solidFill>
                  <a:schemeClr val="tx1"/>
                </a:solidFill>
                <a:latin typeface="メイリオ" panose="020B0604030504040204" pitchFamily="50" charset="-128"/>
                <a:ea typeface="メイリオ" panose="020B0604030504040204" pitchFamily="50" charset="-128"/>
                <a:cs typeface="+mn-cs"/>
              </a:rPr>
              <a:t>*移行前*</a:t>
            </a:r>
            <a:r>
              <a:rPr lang="en-US" altLang="ja-JP" sz="1200" b="0" dirty="0">
                <a:solidFill>
                  <a:schemeClr val="tx1"/>
                </a:solidFill>
                <a:latin typeface="メイリオ" panose="020B0604030504040204" pitchFamily="50" charset="-128"/>
                <a:ea typeface="メイリオ" panose="020B0604030504040204" pitchFamily="50" charset="-128"/>
                <a:cs typeface="+mn-cs"/>
              </a:rPr>
              <a:t>:</a:t>
            </a:r>
          </a:p>
          <a:p>
            <a:br>
              <a:rPr lang="ja-JP" altLang="en-US" sz="1200" b="0" dirty="0">
                <a:solidFill>
                  <a:schemeClr val="tx1"/>
                </a:solidFill>
                <a:latin typeface="メイリオ" panose="020B0604030504040204" pitchFamily="50" charset="-128"/>
                <a:ea typeface="メイリオ" panose="020B0604030504040204" pitchFamily="50" charset="-128"/>
                <a:cs typeface="+mn-cs"/>
              </a:rPr>
            </a:b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1" dirty="0">
                <a:solidFill>
                  <a:schemeClr val="tx1"/>
                </a:solidFill>
                <a:latin typeface="メイリオ" panose="020B0604030504040204" pitchFamily="50" charset="-128"/>
                <a:ea typeface="メイリオ" panose="020B0604030504040204" pitchFamily="50" charset="-128"/>
                <a:cs typeface="+mn-cs"/>
              </a:rPr>
              <a:t>検出</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ソース データベースの資産のインベントリを作成し、アプリケーション スタックの検出を実施。</a:t>
            </a:r>
          </a:p>
          <a:p>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1" dirty="0">
                <a:solidFill>
                  <a:schemeClr val="tx1"/>
                </a:solidFill>
                <a:latin typeface="メイリオ" panose="020B0604030504040204" pitchFamily="50" charset="-128"/>
                <a:ea typeface="メイリオ" panose="020B0604030504040204" pitchFamily="50" charset="-128"/>
                <a:cs typeface="+mn-cs"/>
              </a:rPr>
              <a:t>評価</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ソース ワークロードを評価し、推奨事項を決定。</a:t>
            </a:r>
          </a:p>
          <a:p>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1" dirty="0">
                <a:solidFill>
                  <a:schemeClr val="tx1"/>
                </a:solidFill>
                <a:latin typeface="メイリオ" panose="020B0604030504040204" pitchFamily="50" charset="-128"/>
                <a:ea typeface="メイリオ" panose="020B0604030504040204" pitchFamily="50" charset="-128"/>
                <a:cs typeface="+mn-cs"/>
              </a:rPr>
              <a:t>変換</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ターゲット環境で動作するようソース スキーマを変換。これは異種環境の移行にのみ関係します。</a:t>
            </a:r>
          </a:p>
          <a:p>
            <a:br>
              <a:rPr lang="ja-JP" altLang="en-US" sz="1200" b="0" dirty="0">
                <a:solidFill>
                  <a:schemeClr val="tx1"/>
                </a:solidFill>
                <a:latin typeface="メイリオ" panose="020B0604030504040204" pitchFamily="50" charset="-128"/>
                <a:ea typeface="メイリオ" panose="020B0604030504040204" pitchFamily="50" charset="-128"/>
                <a:cs typeface="+mn-cs"/>
              </a:rPr>
            </a:br>
            <a:r>
              <a:rPr lang="ja-JP" altLang="en-US" sz="1200" b="0" dirty="0">
                <a:solidFill>
                  <a:schemeClr val="tx1"/>
                </a:solidFill>
                <a:latin typeface="メイリオ" panose="020B0604030504040204" pitchFamily="50" charset="-128"/>
                <a:ea typeface="メイリオ" panose="020B0604030504040204" pitchFamily="50" charset="-128"/>
                <a:cs typeface="+mn-cs"/>
              </a:rPr>
              <a:t>*移行*</a:t>
            </a:r>
            <a:r>
              <a:rPr lang="en-US" altLang="ja-JP" sz="1200" b="0" dirty="0">
                <a:solidFill>
                  <a:schemeClr val="tx1"/>
                </a:solidFill>
                <a:latin typeface="メイリオ" panose="020B0604030504040204" pitchFamily="50" charset="-128"/>
                <a:ea typeface="メイリオ" panose="020B0604030504040204" pitchFamily="50" charset="-128"/>
                <a:cs typeface="+mn-cs"/>
              </a:rPr>
              <a:t>:</a:t>
            </a:r>
          </a:p>
          <a:p>
            <a:br>
              <a:rPr lang="ja-JP" altLang="en-US" sz="1200" b="0" dirty="0">
                <a:solidFill>
                  <a:schemeClr val="tx1"/>
                </a:solidFill>
                <a:latin typeface="メイリオ" panose="020B0604030504040204" pitchFamily="50" charset="-128"/>
                <a:ea typeface="メイリオ" panose="020B0604030504040204" pitchFamily="50" charset="-128"/>
                <a:cs typeface="+mn-cs"/>
              </a:rPr>
            </a:br>
            <a:r>
              <a:rPr lang="en-US" altLang="ja-JP"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1" dirty="0">
                <a:solidFill>
                  <a:schemeClr val="tx1"/>
                </a:solidFill>
                <a:latin typeface="メイリオ" panose="020B0604030504040204" pitchFamily="50" charset="-128"/>
                <a:ea typeface="メイリオ" panose="020B0604030504040204" pitchFamily="50" charset="-128"/>
                <a:cs typeface="+mn-cs"/>
              </a:rPr>
              <a:t>スキーマ、データ、およびオブジェクトの移行</a:t>
            </a:r>
            <a:r>
              <a:rPr lang="en-US" altLang="ja-JP"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ソース スキーマを移行した後、ソース データをターゲットへ移行。</a:t>
            </a:r>
          </a:p>
          <a:p>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1" dirty="0">
                <a:solidFill>
                  <a:schemeClr val="tx1"/>
                </a:solidFill>
                <a:latin typeface="メイリオ" panose="020B0604030504040204" pitchFamily="50" charset="-128"/>
                <a:ea typeface="メイリオ" panose="020B0604030504040204" pitchFamily="50" charset="-128"/>
                <a:cs typeface="+mn-cs"/>
              </a:rPr>
              <a:t>データの同期</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ターゲット スキーマとデータをソースと同期。これは最小限のダウンタイムによる移行にのみ関係します。</a:t>
            </a:r>
          </a:p>
          <a:p>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1" dirty="0">
                <a:solidFill>
                  <a:schemeClr val="tx1"/>
                </a:solidFill>
                <a:latin typeface="メイリオ" panose="020B0604030504040204" pitchFamily="50" charset="-128"/>
                <a:ea typeface="メイリオ" panose="020B0604030504040204" pitchFamily="50" charset="-128"/>
                <a:cs typeface="+mn-cs"/>
              </a:rPr>
              <a:t>カットオーバー</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ソースからターゲット環境へのカット オーバー。これは最小限のダウンタイムによる移行にのみ関係します。</a:t>
            </a:r>
          </a:p>
          <a:p>
            <a:br>
              <a:rPr lang="ja-JP" altLang="en-US" sz="1200" b="0" dirty="0">
                <a:solidFill>
                  <a:schemeClr val="tx1"/>
                </a:solidFill>
                <a:latin typeface="メイリオ" panose="020B0604030504040204" pitchFamily="50" charset="-128"/>
                <a:ea typeface="メイリオ" panose="020B0604030504040204" pitchFamily="50" charset="-128"/>
                <a:cs typeface="+mn-cs"/>
              </a:rPr>
            </a:br>
            <a:r>
              <a:rPr lang="ja-JP" altLang="en-US" sz="1200" b="0" dirty="0">
                <a:solidFill>
                  <a:schemeClr val="tx1"/>
                </a:solidFill>
                <a:latin typeface="メイリオ" panose="020B0604030504040204" pitchFamily="50" charset="-128"/>
                <a:ea typeface="メイリオ" panose="020B0604030504040204" pitchFamily="50" charset="-128"/>
                <a:cs typeface="+mn-cs"/>
              </a:rPr>
              <a:t>*移行後*</a:t>
            </a:r>
            <a:r>
              <a:rPr lang="en-US" altLang="ja-JP" sz="1200" b="0" dirty="0">
                <a:solidFill>
                  <a:schemeClr val="tx1"/>
                </a:solidFill>
                <a:latin typeface="メイリオ" panose="020B0604030504040204" pitchFamily="50" charset="-128"/>
                <a:ea typeface="メイリオ" panose="020B0604030504040204" pitchFamily="50" charset="-128"/>
                <a:cs typeface="+mn-cs"/>
              </a:rPr>
              <a:t>:</a:t>
            </a:r>
          </a:p>
          <a:p>
            <a:br>
              <a:rPr lang="ja-JP" altLang="en-US" sz="1200" b="0" dirty="0">
                <a:solidFill>
                  <a:schemeClr val="tx1"/>
                </a:solidFill>
                <a:latin typeface="メイリオ" panose="020B0604030504040204" pitchFamily="50" charset="-128"/>
                <a:ea typeface="メイリオ" panose="020B0604030504040204" pitchFamily="50" charset="-128"/>
                <a:cs typeface="+mn-cs"/>
              </a:rPr>
            </a:b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1" dirty="0">
                <a:solidFill>
                  <a:schemeClr val="tx1"/>
                </a:solidFill>
                <a:latin typeface="メイリオ" panose="020B0604030504040204" pitchFamily="50" charset="-128"/>
                <a:ea typeface="メイリオ" panose="020B0604030504040204" pitchFamily="50" charset="-128"/>
                <a:cs typeface="+mn-cs"/>
              </a:rPr>
              <a:t>アプリケーションの修復</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アプリケーションに対して必要な変更を繰り返し実施。</a:t>
            </a:r>
          </a:p>
          <a:p>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1" dirty="0">
                <a:solidFill>
                  <a:schemeClr val="tx1"/>
                </a:solidFill>
                <a:latin typeface="メイリオ" panose="020B0604030504040204" pitchFamily="50" charset="-128"/>
                <a:ea typeface="メイリオ" panose="020B0604030504040204" pitchFamily="50" charset="-128"/>
                <a:cs typeface="+mn-cs"/>
              </a:rPr>
              <a:t>テストの実施</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機能およびパフォーマンス テストを繰り返し実施。</a:t>
            </a:r>
          </a:p>
          <a:p>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ja-JP" altLang="en-US" sz="1200" b="1" dirty="0">
                <a:solidFill>
                  <a:schemeClr val="tx1"/>
                </a:solidFill>
                <a:latin typeface="メイリオ" panose="020B0604030504040204" pitchFamily="50" charset="-128"/>
                <a:ea typeface="メイリオ" panose="020B0604030504040204" pitchFamily="50" charset="-128"/>
                <a:cs typeface="+mn-cs"/>
              </a:rPr>
              <a:t>最適化</a:t>
            </a:r>
            <a:r>
              <a:rPr lang="ja-JP" altLang="en-US" sz="1200" b="0" dirty="0">
                <a:solidFill>
                  <a:schemeClr val="tx1"/>
                </a:solidFill>
                <a:latin typeface="メイリオ" panose="020B0604030504040204" pitchFamily="50" charset="-128"/>
                <a:ea typeface="メイリオ" panose="020B0604030504040204" pitchFamily="50" charset="-128"/>
                <a:cs typeface="+mn-cs"/>
              </a:rPr>
              <a:t>**</a:t>
            </a:r>
            <a:r>
              <a:rPr lang="en-US" altLang="ja-JP" sz="1200" b="0" dirty="0">
                <a:solidFill>
                  <a:schemeClr val="tx1"/>
                </a:solidFill>
                <a:latin typeface="メイリオ" panose="020B0604030504040204" pitchFamily="50" charset="-128"/>
                <a:ea typeface="メイリオ" panose="020B0604030504040204" pitchFamily="50" charset="-128"/>
                <a:cs typeface="+mn-cs"/>
              </a:rPr>
              <a:t>: </a:t>
            </a:r>
            <a:r>
              <a:rPr lang="ja-JP" altLang="en-US" sz="1200" b="0" dirty="0">
                <a:solidFill>
                  <a:schemeClr val="tx1"/>
                </a:solidFill>
                <a:latin typeface="メイリオ" panose="020B0604030504040204" pitchFamily="50" charset="-128"/>
                <a:ea typeface="メイリオ" panose="020B0604030504040204" pitchFamily="50" charset="-128"/>
                <a:cs typeface="+mn-cs"/>
              </a:rPr>
              <a:t>実施したテストに基づいて、パフォーマンスの問題を解決し、その後再テストを行ってパフォーマンスが改善されたことを確認。</a:t>
            </a:r>
          </a:p>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a:p>
        </p:txBody>
      </p:sp>
    </p:spTree>
    <p:extLst>
      <p:ext uri="{BB962C8B-B14F-4D97-AF65-F5344CB8AC3E}">
        <p14:creationId xmlns:p14="http://schemas.microsoft.com/office/powerpoint/2010/main" val="814307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a:latin typeface="メイリオ" panose="020B0604030504040204" pitchFamily="50" charset="-128"/>
                <a:ea typeface="メイリオ" panose="020B0604030504040204" pitchFamily="50" charset="-128"/>
              </a:rPr>
              <a:t>これは、クラウド ワークショップの概要の紹介です。後でお客様の反論や要件などについて取り上げますが、当日は、マイクロソフトが追求するビジネス成果について参加者に理解していただきたいと考えています。</a:t>
            </a:r>
          </a:p>
        </p:txBody>
      </p:sp>
      <p:sp>
        <p:nvSpPr>
          <p:cNvPr id="4" name="Slide Number Placeholder 3"/>
          <p:cNvSpPr>
            <a:spLocks noGrp="1"/>
          </p:cNvSpPr>
          <p:nvPr>
            <p:ph type="sldNum" sz="quarter" idx="10"/>
          </p:nvPr>
        </p:nvSpPr>
        <p:spPr/>
        <p:txBody>
          <a:bodyPr/>
          <a:lstStyle/>
          <a:p>
            <a:fld id="{0998D5BB-B127-481F-BC0A-2F77C576BB34}" type="slidenum">
              <a:rPr lang="en-US" smtClean="0">
                <a:latin typeface="メイリオ" panose="020B0604030504040204" pitchFamily="50" charset="-128"/>
                <a:ea typeface="メイリオ" panose="020B0604030504040204" pitchFamily="50" charset="-128"/>
              </a:rPr>
              <a:t>2</a:t>
            </a:fld>
            <a:endParaRPr lang="en-US">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altLang="ja-JP" dirty="0">
                <a:latin typeface="メイリオ" panose="020B0604030504040204" pitchFamily="50" charset="-128"/>
                <a:ea typeface="メイリオ" panose="020B0604030504040204" pitchFamily="50" charset="-128"/>
              </a:rPr>
              <a:t>SQL MI </a:t>
            </a:r>
            <a:r>
              <a:rPr lang="ja-JP" altLang="en-US" dirty="0">
                <a:latin typeface="メイリオ" panose="020B0604030504040204" pitchFamily="50" charset="-128"/>
                <a:ea typeface="メイリオ" panose="020B0604030504040204" pitchFamily="50" charset="-128"/>
              </a:rPr>
              <a:t>には、</a:t>
            </a:r>
            <a:r>
              <a:rPr lang="en-US" altLang="ja-JP" dirty="0">
                <a:latin typeface="メイリオ" panose="020B0604030504040204" pitchFamily="50" charset="-128"/>
                <a:ea typeface="メイリオ" panose="020B0604030504040204" pitchFamily="50" charset="-128"/>
              </a:rPr>
              <a:t>WWI </a:t>
            </a:r>
            <a:r>
              <a:rPr lang="ja-JP" altLang="en-US" dirty="0">
                <a:latin typeface="メイリオ" panose="020B0604030504040204" pitchFamily="50" charset="-128"/>
                <a:ea typeface="メイリオ" panose="020B0604030504040204" pitchFamily="50" charset="-128"/>
              </a:rPr>
              <a:t>が活用できる以下のような数多くのセキュリティ ツールが含まれています。</a:t>
            </a:r>
          </a:p>
          <a:p>
            <a:pPr marL="0" indent="0">
              <a:buFont typeface="Arial" panose="020B0604020202020204" pitchFamily="34" charset="0"/>
              <a:buNone/>
            </a:pPr>
            <a:endParaRPr lang="ja-JP" altLang="en-US">
              <a:latin typeface="メイリオ" panose="020B0604030504040204" pitchFamily="50" charset="-128"/>
              <a:ea typeface="メイリオ" panose="020B0604030504040204" pitchFamily="50" charset="-128"/>
            </a:endParaRPr>
          </a:p>
          <a:p>
            <a:pPr marL="171450" indent="-171450">
              <a:buFont typeface="Arial" panose="020B0604020202020204" pitchFamily="34" charset="0"/>
              <a:buChar char="•"/>
            </a:pPr>
            <a:r>
              <a:rPr lang="en-US" altLang="ja-JP">
                <a:latin typeface="メイリオ" panose="020B0604030504040204" pitchFamily="50" charset="-128"/>
                <a:ea typeface="メイリオ" panose="020B0604030504040204" pitchFamily="50" charset="-128"/>
              </a:rPr>
              <a:t>SQL </a:t>
            </a:r>
            <a:r>
              <a:rPr lang="en-US" altLang="ja-JP" dirty="0">
                <a:latin typeface="メイリオ" panose="020B0604030504040204" pitchFamily="50" charset="-128"/>
                <a:ea typeface="メイリオ" panose="020B0604030504040204" pitchFamily="50" charset="-128"/>
              </a:rPr>
              <a:t>Database Advance Data Security</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SQL </a:t>
            </a:r>
            <a:r>
              <a:rPr lang="ja-JP" altLang="en-US" dirty="0">
                <a:latin typeface="メイリオ" panose="020B0604030504040204" pitchFamily="50" charset="-128"/>
                <a:ea typeface="メイリオ" panose="020B0604030504040204" pitchFamily="50" charset="-128"/>
              </a:rPr>
              <a:t>データの検出と分類</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SQL </a:t>
            </a:r>
            <a:r>
              <a:rPr lang="ja-JP" altLang="en-US" dirty="0">
                <a:latin typeface="メイリオ" panose="020B0604030504040204" pitchFamily="50" charset="-128"/>
                <a:ea typeface="メイリオ" panose="020B0604030504040204" pitchFamily="50" charset="-128"/>
              </a:rPr>
              <a:t>脆弱性評価サービス</a:t>
            </a:r>
          </a:p>
          <a:p>
            <a:pPr marL="628650" lvl="1"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高度な脅威検出</a:t>
            </a:r>
          </a:p>
          <a:p>
            <a:pPr marL="171450" lvl="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Transparent Data Encryption</a:t>
            </a:r>
          </a:p>
          <a:p>
            <a:pPr marL="171450" lvl="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動的データ マスク</a:t>
            </a:r>
          </a:p>
          <a:p>
            <a:pPr marL="171450" lvl="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行レベルのセキュリティ</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 </a:t>
            </a:r>
            <a: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Microsoft Corporation. All rights reserved. </a:t>
            </a:r>
            <a:r>
              <a:rPr lang="ja-JP" altLang="en-US"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明示</a:t>
            </a: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、黙示または法律の規定にかかわらず、これらの情報について</a:t>
            </a:r>
            <a:b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b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8/9/2020 12:07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2120298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ja-JP" altLang="en-US" dirty="0">
              <a:latin typeface="メイリオ" panose="020B0604030504040204" pitchFamily="50" charset="-128"/>
              <a:ea typeface="メイリオ" panose="020B0604030504040204" pitchFamily="50" charset="-128"/>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 </a:t>
            </a:r>
            <a: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Microsoft Corporation. All rights reserved. </a:t>
            </a:r>
            <a:r>
              <a:rPr lang="ja-JP" altLang="en-US"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明示</a:t>
            </a: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、黙示または法律の規定にかかわらず、これらの情報について</a:t>
            </a:r>
            <a:b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b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8/9/2020 12:07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15524131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a:latin typeface="メイリオ" panose="020B0604030504040204" pitchFamily="50" charset="-128"/>
                <a:ea typeface="メイリオ" panose="020B0604030504040204" pitchFamily="50" charset="-128"/>
              </a:rPr>
              <a:t>ゲーミング サービスの推奨ソリューションの図です。ゲーミング サービスは、</a:t>
            </a:r>
            <a:r>
              <a:rPr lang="en-US" altLang="ja-JP" dirty="0">
                <a:latin typeface="メイリオ" panose="020B0604030504040204" pitchFamily="50" charset="-128"/>
                <a:ea typeface="メイリオ" panose="020B0604030504040204" pitchFamily="50" charset="-128"/>
              </a:rPr>
              <a:t>MI </a:t>
            </a:r>
            <a:r>
              <a:rPr lang="ja-JP" altLang="en-US" dirty="0">
                <a:latin typeface="メイリオ" panose="020B0604030504040204" pitchFamily="50" charset="-128"/>
                <a:ea typeface="メイリオ" panose="020B0604030504040204" pitchFamily="50" charset="-128"/>
              </a:rPr>
              <a:t>用サブネット、ゲーム用サブネット、管理用サブネット、認証用サブネット、ゲートウェイ サブネットが含まれている </a:t>
            </a:r>
            <a:r>
              <a:rPr lang="en-US" altLang="ja-JP" dirty="0">
                <a:latin typeface="メイリオ" panose="020B0604030504040204" pitchFamily="50" charset="-128"/>
                <a:ea typeface="メイリオ" panose="020B0604030504040204" pitchFamily="50" charset="-128"/>
              </a:rPr>
              <a:t>VNet </a:t>
            </a:r>
            <a:r>
              <a:rPr lang="ja-JP" altLang="en-US" dirty="0">
                <a:latin typeface="メイリオ" panose="020B0604030504040204" pitchFamily="50" charset="-128"/>
                <a:ea typeface="メイリオ" panose="020B0604030504040204" pitchFamily="50" charset="-128"/>
              </a:rPr>
              <a:t>でホストされます。</a:t>
            </a:r>
            <a:r>
              <a:rPr lang="en-US" altLang="ja-JP" dirty="0">
                <a:latin typeface="メイリオ" panose="020B0604030504040204" pitchFamily="50" charset="-128"/>
                <a:ea typeface="メイリオ" panose="020B0604030504040204" pitchFamily="50" charset="-128"/>
              </a:rPr>
              <a:t>SQL MI </a:t>
            </a:r>
            <a:r>
              <a:rPr lang="ja-JP" altLang="en-US" dirty="0">
                <a:latin typeface="メイリオ" panose="020B0604030504040204" pitchFamily="50" charset="-128"/>
                <a:ea typeface="メイリオ" panose="020B0604030504040204" pitchFamily="50" charset="-128"/>
              </a:rPr>
              <a:t>インスタンスは </a:t>
            </a:r>
            <a:r>
              <a:rPr lang="en-US" altLang="ja-JP" dirty="0">
                <a:latin typeface="メイリオ" panose="020B0604030504040204" pitchFamily="50" charset="-128"/>
                <a:ea typeface="メイリオ" panose="020B0604030504040204" pitchFamily="50" charset="-128"/>
              </a:rPr>
              <a:t>MI </a:t>
            </a:r>
            <a:r>
              <a:rPr lang="ja-JP" altLang="en-US" dirty="0">
                <a:latin typeface="メイリオ" panose="020B0604030504040204" pitchFamily="50" charset="-128"/>
                <a:ea typeface="メイリオ" panose="020B0604030504040204" pitchFamily="50" charset="-128"/>
              </a:rPr>
              <a:t>サブネットでホストされます。ゲーミング </a:t>
            </a:r>
            <a:r>
              <a:rPr lang="en-US" altLang="ja-JP" dirty="0">
                <a:latin typeface="メイリオ" panose="020B0604030504040204" pitchFamily="50" charset="-128"/>
                <a:ea typeface="メイリオ" panose="020B0604030504040204" pitchFamily="50" charset="-128"/>
              </a:rPr>
              <a:t>IaaS VM </a:t>
            </a:r>
            <a:r>
              <a:rPr lang="ja-JP" altLang="en-US" dirty="0">
                <a:latin typeface="メイリオ" panose="020B0604030504040204" pitchFamily="50" charset="-128"/>
                <a:ea typeface="メイリオ" panose="020B0604030504040204" pitchFamily="50" charset="-128"/>
              </a:rPr>
              <a:t>は、ゲーム サブネットでホストされます。認証 </a:t>
            </a:r>
            <a:r>
              <a:rPr lang="en-US" altLang="ja-JP" dirty="0">
                <a:latin typeface="メイリオ" panose="020B0604030504040204" pitchFamily="50" charset="-128"/>
                <a:ea typeface="メイリオ" panose="020B0604030504040204" pitchFamily="50" charset="-128"/>
              </a:rPr>
              <a:t>VM </a:t>
            </a:r>
            <a:r>
              <a:rPr lang="ja-JP" altLang="en-US" dirty="0">
                <a:latin typeface="メイリオ" panose="020B0604030504040204" pitchFamily="50" charset="-128"/>
                <a:ea typeface="メイリオ" panose="020B0604030504040204" pitchFamily="50" charset="-128"/>
              </a:rPr>
              <a:t>は認証サブネット内に置かれ、</a:t>
            </a:r>
            <a:r>
              <a:rPr lang="en-US" altLang="ja-JP" dirty="0">
                <a:latin typeface="メイリオ" panose="020B0604030504040204" pitchFamily="50" charset="-128"/>
                <a:ea typeface="メイリオ" panose="020B0604030504040204" pitchFamily="50" charset="-128"/>
              </a:rPr>
              <a:t>JumpBox </a:t>
            </a:r>
            <a:r>
              <a:rPr lang="ja-JP" altLang="en-US" dirty="0">
                <a:latin typeface="メイリオ" panose="020B0604030504040204" pitchFamily="50" charset="-128"/>
                <a:ea typeface="メイリオ" panose="020B0604030504040204" pitchFamily="50" charset="-128"/>
              </a:rPr>
              <a:t>は管理サブネット内に置かれます。オンプレミス リソースは、</a:t>
            </a:r>
            <a:r>
              <a:rPr lang="en-US" altLang="ja-JP" dirty="0">
                <a:latin typeface="メイリオ" panose="020B0604030504040204" pitchFamily="50" charset="-128"/>
                <a:ea typeface="メイリオ" panose="020B0604030504040204" pitchFamily="50" charset="-128"/>
              </a:rPr>
              <a:t>ExpressRoute </a:t>
            </a:r>
            <a:r>
              <a:rPr lang="ja-JP" altLang="en-US" dirty="0">
                <a:latin typeface="メイリオ" panose="020B0604030504040204" pitchFamily="50" charset="-128"/>
                <a:ea typeface="メイリオ" panose="020B0604030504040204" pitchFamily="50" charset="-128"/>
              </a:rPr>
              <a:t>または </a:t>
            </a:r>
            <a:r>
              <a:rPr lang="en-US" altLang="ja-JP" dirty="0">
                <a:latin typeface="メイリオ" panose="020B0604030504040204" pitchFamily="50" charset="-128"/>
                <a:ea typeface="メイリオ" panose="020B0604030504040204" pitchFamily="50" charset="-128"/>
              </a:rPr>
              <a:t>VPN </a:t>
            </a:r>
            <a:r>
              <a:rPr lang="ja-JP" altLang="en-US" dirty="0">
                <a:latin typeface="メイリオ" panose="020B0604030504040204" pitchFamily="50" charset="-128"/>
                <a:ea typeface="メイリオ" panose="020B0604030504040204" pitchFamily="50" charset="-128"/>
              </a:rPr>
              <a:t>ゲートウェイを介して </a:t>
            </a:r>
            <a:r>
              <a:rPr lang="en-US" altLang="ja-JP" dirty="0">
                <a:latin typeface="メイリオ" panose="020B0604030504040204" pitchFamily="50" charset="-128"/>
                <a:ea typeface="メイリオ" panose="020B0604030504040204" pitchFamily="50" charset="-128"/>
              </a:rPr>
              <a:t>VNet </a:t>
            </a:r>
            <a:r>
              <a:rPr lang="ja-JP" altLang="en-US" dirty="0">
                <a:latin typeface="メイリオ" panose="020B0604030504040204" pitchFamily="50" charset="-128"/>
                <a:ea typeface="メイリオ" panose="020B0604030504040204" pitchFamily="50" charset="-128"/>
              </a:rPr>
              <a:t>にアクセスできます。</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a:p>
        </p:txBody>
      </p:sp>
    </p:spTree>
    <p:extLst>
      <p:ext uri="{BB962C8B-B14F-4D97-AF65-F5344CB8AC3E}">
        <p14:creationId xmlns:p14="http://schemas.microsoft.com/office/powerpoint/2010/main" val="16111093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a:p>
        </p:txBody>
      </p:sp>
    </p:spTree>
    <p:extLst>
      <p:ext uri="{BB962C8B-B14F-4D97-AF65-F5344CB8AC3E}">
        <p14:creationId xmlns:p14="http://schemas.microsoft.com/office/powerpoint/2010/main" val="28699068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Azure SQL DB Hyperscale </a:t>
            </a:r>
            <a:r>
              <a:rPr lang="ja-JP" altLang="en-US" dirty="0">
                <a:latin typeface="メイリオ" panose="020B0604030504040204" pitchFamily="50" charset="-128"/>
                <a:ea typeface="メイリオ" panose="020B0604030504040204" pitchFamily="50" charset="-128"/>
              </a:rPr>
              <a:t>に移行</a:t>
            </a: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現在のデータベースは </a:t>
            </a:r>
            <a:r>
              <a:rPr lang="en-US" altLang="ja-JP" dirty="0">
                <a:latin typeface="メイリオ" panose="020B0604030504040204" pitchFamily="50" charset="-128"/>
                <a:ea typeface="メイリオ" panose="020B0604030504040204" pitchFamily="50" charset="-128"/>
              </a:rPr>
              <a:t>20 TB </a:t>
            </a:r>
            <a:r>
              <a:rPr lang="ja-JP" altLang="en-US" dirty="0">
                <a:latin typeface="メイリオ" panose="020B0604030504040204" pitchFamily="50" charset="-128"/>
                <a:ea typeface="メイリオ" panose="020B0604030504040204" pitchFamily="50" charset="-128"/>
              </a:rPr>
              <a:t>で、毎月 </a:t>
            </a:r>
            <a:r>
              <a:rPr lang="en-US" altLang="ja-JP" dirty="0">
                <a:latin typeface="メイリオ" panose="020B0604030504040204" pitchFamily="50" charset="-128"/>
                <a:ea typeface="メイリオ" panose="020B0604030504040204" pitchFamily="50" charset="-128"/>
              </a:rPr>
              <a:t>250 GB </a:t>
            </a:r>
            <a:r>
              <a:rPr lang="ja-JP" altLang="en-US" dirty="0">
                <a:latin typeface="メイリオ" panose="020B0604030504040204" pitchFamily="50" charset="-128"/>
                <a:ea typeface="メイリオ" panose="020B0604030504040204" pitchFamily="50" charset="-128"/>
              </a:rPr>
              <a:t>ずつ増加</a:t>
            </a: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数多くの同時ユーザー</a:t>
            </a: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規模とユーザー数のデータ ウェアハウスの推奨プラットフォームによる読み取りスケールアウトの要求</a:t>
            </a:r>
          </a:p>
          <a:p>
            <a:pPr marL="171450" indent="-171450">
              <a:buFont typeface="Arial" panose="020B0604020202020204" pitchFamily="34" charset="0"/>
              <a:buChar char="•"/>
            </a:pPr>
            <a:endParaRPr lang="ja-JP" altLang="en-US" dirty="0">
              <a:latin typeface="メイリオ" panose="020B0604030504040204" pitchFamily="50" charset="-128"/>
              <a:ea typeface="メイリオ" panose="020B0604030504040204" pitchFamily="50" charset="-128"/>
            </a:endParaRP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データ ウェアハウスに関しては、</a:t>
            </a:r>
            <a:r>
              <a:rPr lang="en-US" altLang="ja-JP" dirty="0">
                <a:latin typeface="メイリオ" panose="020B0604030504040204" pitchFamily="50" charset="-128"/>
                <a:ea typeface="メイリオ" panose="020B0604030504040204" pitchFamily="50" charset="-128"/>
              </a:rPr>
              <a:t>Azure Synapse Analytics </a:t>
            </a:r>
            <a:r>
              <a:rPr lang="ja-JP" altLang="en-US" dirty="0">
                <a:latin typeface="メイリオ" panose="020B0604030504040204" pitchFamily="50" charset="-128"/>
                <a:ea typeface="メイリオ" panose="020B0604030504040204" pitchFamily="50" charset="-128"/>
              </a:rPr>
              <a:t>または </a:t>
            </a:r>
            <a:r>
              <a:rPr lang="en-US" altLang="ja-JP" dirty="0">
                <a:latin typeface="メイリオ" panose="020B0604030504040204" pitchFamily="50" charset="-128"/>
                <a:ea typeface="メイリオ" panose="020B0604030504040204" pitchFamily="50" charset="-128"/>
              </a:rPr>
              <a:t>Azure SQL Database (Hyperscale </a:t>
            </a:r>
            <a:r>
              <a:rPr lang="ja-JP" altLang="en-US" dirty="0">
                <a:latin typeface="メイリオ" panose="020B0604030504040204" pitchFamily="50" charset="-128"/>
                <a:ea typeface="メイリオ" panose="020B0604030504040204" pitchFamily="50" charset="-128"/>
              </a:rPr>
              <a:t>サービス レベル</a:t>
            </a:r>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のいずれかを利用できます。</a:t>
            </a:r>
            <a:r>
              <a:rPr lang="en-US" altLang="ja-JP" dirty="0">
                <a:latin typeface="メイリオ" panose="020B0604030504040204" pitchFamily="50" charset="-128"/>
                <a:ea typeface="メイリオ" panose="020B0604030504040204" pitchFamily="50" charset="-128"/>
              </a:rPr>
              <a:t>Hyperscale </a:t>
            </a:r>
            <a:r>
              <a:rPr lang="ja-JP" altLang="en-US" dirty="0">
                <a:latin typeface="メイリオ" panose="020B0604030504040204" pitchFamily="50" charset="-128"/>
                <a:ea typeface="メイリオ" panose="020B0604030504040204" pitchFamily="50" charset="-128"/>
              </a:rPr>
              <a:t>サービス レベルが必要なのは、既存のデータ ウェアハウスの規模が大きいためです。</a:t>
            </a:r>
          </a:p>
          <a:p>
            <a:pPr marL="171450" indent="-171450">
              <a:buFont typeface="Arial" panose="020B0604020202020204" pitchFamily="34" charset="0"/>
              <a:buChar char="•"/>
            </a:pPr>
            <a:endParaRPr lang="ja-JP" altLang="en-US" dirty="0">
              <a:latin typeface="メイリオ" panose="020B0604030504040204" pitchFamily="50" charset="-128"/>
              <a:ea typeface="メイリオ" panose="020B0604030504040204" pitchFamily="50" charset="-128"/>
            </a:endParaRP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お客様の要件を考慮に入れると、</a:t>
            </a:r>
            <a:r>
              <a:rPr lang="en-US" altLang="ja-JP" dirty="0">
                <a:latin typeface="メイリオ" panose="020B0604030504040204" pitchFamily="50" charset="-128"/>
                <a:ea typeface="メイリオ" panose="020B0604030504040204" pitchFamily="50" charset="-128"/>
              </a:rPr>
              <a:t>Azure SQL Database (Hyperscale </a:t>
            </a:r>
            <a:r>
              <a:rPr lang="ja-JP" altLang="en-US" dirty="0">
                <a:latin typeface="メイリオ" panose="020B0604030504040204" pitchFamily="50" charset="-128"/>
                <a:ea typeface="メイリオ" panose="020B0604030504040204" pitchFamily="50" charset="-128"/>
              </a:rPr>
              <a:t>サービス レベル</a:t>
            </a:r>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への移行が推奨されるアプローチとなります。これにより、アーキテクチャを一切変更することなく、既存の </a:t>
            </a:r>
            <a:r>
              <a:rPr lang="en-US" altLang="ja-JP" dirty="0">
                <a:latin typeface="メイリオ" panose="020B0604030504040204" pitchFamily="50" charset="-128"/>
                <a:ea typeface="メイリオ" panose="020B0604030504040204" pitchFamily="50" charset="-128"/>
              </a:rPr>
              <a:t>SQL Server 2008 R2 </a:t>
            </a:r>
            <a:r>
              <a:rPr lang="ja-JP" altLang="en-US" dirty="0">
                <a:latin typeface="メイリオ" panose="020B0604030504040204" pitchFamily="50" charset="-128"/>
                <a:ea typeface="メイリオ" panose="020B0604030504040204" pitchFamily="50" charset="-128"/>
              </a:rPr>
              <a:t>データ ウェアハウスとの最大限の互換性を実現できます。現在、お客様は実践的な </a:t>
            </a:r>
            <a:r>
              <a:rPr lang="en-US" altLang="ja-JP" dirty="0">
                <a:latin typeface="メイリオ" panose="020B0604030504040204" pitchFamily="50" charset="-128"/>
                <a:ea typeface="メイリオ" panose="020B0604030504040204" pitchFamily="50" charset="-128"/>
              </a:rPr>
              <a:t>DBA </a:t>
            </a:r>
            <a:r>
              <a:rPr lang="ja-JP" altLang="en-US" dirty="0">
                <a:latin typeface="メイリオ" panose="020B0604030504040204" pitchFamily="50" charset="-128"/>
                <a:ea typeface="メイリオ" panose="020B0604030504040204" pitchFamily="50" charset="-128"/>
              </a:rPr>
              <a:t>のスキルを備えていませんが、これにより移行が簡素化されます。一方、</a:t>
            </a:r>
            <a:r>
              <a:rPr lang="en-US" altLang="ja-JP" dirty="0">
                <a:latin typeface="メイリオ" panose="020B0604030504040204" pitchFamily="50" charset="-128"/>
                <a:ea typeface="メイリオ" panose="020B0604030504040204" pitchFamily="50" charset="-128"/>
              </a:rPr>
              <a:t>Azure Synapse Analytics </a:t>
            </a:r>
            <a:r>
              <a:rPr lang="ja-JP" altLang="en-US" dirty="0">
                <a:latin typeface="メイリオ" panose="020B0604030504040204" pitchFamily="50" charset="-128"/>
                <a:ea typeface="メイリオ" panose="020B0604030504040204" pitchFamily="50" charset="-128"/>
              </a:rPr>
              <a:t>に移行する場合、多少の再設計が必要になる場合があります。また、お客様は、開発者とカスタマー サービス担当者がレポート作成、トラブルシューティング、他のアクティビティの目的でデータ ウェアハウスに直接接続すると述べています。</a:t>
            </a:r>
            <a:r>
              <a:rPr lang="en-US" altLang="ja-JP" dirty="0">
                <a:latin typeface="メイリオ" panose="020B0604030504040204" pitchFamily="50" charset="-128"/>
                <a:ea typeface="メイリオ" panose="020B0604030504040204" pitchFamily="50" charset="-128"/>
              </a:rPr>
              <a:t>Azure Synapse Analytics </a:t>
            </a:r>
            <a:r>
              <a:rPr lang="ja-JP" altLang="en-US" dirty="0">
                <a:latin typeface="メイリオ" panose="020B0604030504040204" pitchFamily="50" charset="-128"/>
                <a:ea typeface="メイリオ" panose="020B0604030504040204" pitchFamily="50" charset="-128"/>
              </a:rPr>
              <a:t>では、選択されたサービス レベルに応じて、最大 </a:t>
            </a:r>
            <a:r>
              <a:rPr lang="en-US" altLang="ja-JP" dirty="0">
                <a:latin typeface="メイリオ" panose="020B0604030504040204" pitchFamily="50" charset="-128"/>
                <a:ea typeface="メイリオ" panose="020B0604030504040204" pitchFamily="50" charset="-128"/>
              </a:rPr>
              <a:t>4 </a:t>
            </a:r>
            <a:r>
              <a:rPr lang="ja-JP" altLang="en-US" dirty="0">
                <a:latin typeface="メイリオ" panose="020B0604030504040204" pitchFamily="50" charset="-128"/>
                <a:ea typeface="メイリオ" panose="020B0604030504040204" pitchFamily="50" charset="-128"/>
              </a:rPr>
              <a:t>～ </a:t>
            </a:r>
            <a:r>
              <a:rPr lang="en-US" altLang="ja-JP" dirty="0">
                <a:latin typeface="メイリオ" panose="020B0604030504040204" pitchFamily="50" charset="-128"/>
                <a:ea typeface="メイリオ" panose="020B0604030504040204" pitchFamily="50" charset="-128"/>
              </a:rPr>
              <a:t>128 </a:t>
            </a:r>
            <a:r>
              <a:rPr lang="ja-JP" altLang="en-US" dirty="0">
                <a:latin typeface="メイリオ" panose="020B0604030504040204" pitchFamily="50" charset="-128"/>
                <a:ea typeface="メイリオ" panose="020B0604030504040204" pitchFamily="50" charset="-128"/>
              </a:rPr>
              <a:t>個の同時クエリが可能であるため、 多くのユーザーがデータ ウェアハウスに同時にアクセスした場合に問題が生じる可能性があります。</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a:p>
        </p:txBody>
      </p:sp>
    </p:spTree>
    <p:extLst>
      <p:ext uri="{BB962C8B-B14F-4D97-AF65-F5344CB8AC3E}">
        <p14:creationId xmlns:p14="http://schemas.microsoft.com/office/powerpoint/2010/main" val="35717713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ja-JP" sz="1200" b="1" dirty="0">
                <a:solidFill>
                  <a:schemeClr val="tx1"/>
                </a:solidFill>
                <a:latin typeface="メイリオ" panose="020B0604030504040204" pitchFamily="50" charset="-128"/>
                <a:ea typeface="メイリオ" panose="020B0604030504040204" pitchFamily="50" charset="-128"/>
                <a:cs typeface="+mn-cs"/>
              </a:rPr>
              <a:t>SSIS</a:t>
            </a:r>
          </a:p>
          <a:p>
            <a:pPr marL="171450" indent="-171450">
              <a:buFont typeface="Arial" panose="020B0604020202020204" pitchFamily="34" charset="0"/>
              <a:buChar char="•"/>
            </a:pPr>
            <a:r>
              <a:rPr lang="en-US" altLang="ja-JP" sz="1200" b="0" dirty="0">
                <a:solidFill>
                  <a:schemeClr val="tx1"/>
                </a:solidFill>
                <a:latin typeface="メイリオ" panose="020B0604030504040204" pitchFamily="50" charset="-128"/>
                <a:ea typeface="メイリオ" panose="020B0604030504040204" pitchFamily="50" charset="-128"/>
                <a:cs typeface="+mn-cs"/>
              </a:rPr>
              <a:t>SSIS </a:t>
            </a:r>
            <a:r>
              <a:rPr lang="ja-JP" altLang="en-US" sz="1200" b="0" dirty="0">
                <a:solidFill>
                  <a:schemeClr val="tx1"/>
                </a:solidFill>
                <a:latin typeface="メイリオ" panose="020B0604030504040204" pitchFamily="50" charset="-128"/>
                <a:ea typeface="メイリオ" panose="020B0604030504040204" pitchFamily="50" charset="-128"/>
                <a:cs typeface="+mn-cs"/>
              </a:rPr>
              <a:t>は、</a:t>
            </a:r>
            <a:r>
              <a:rPr lang="en-US" altLang="ja-JP" sz="1200" b="0" dirty="0">
                <a:solidFill>
                  <a:schemeClr val="tx1"/>
                </a:solidFill>
                <a:latin typeface="メイリオ" panose="020B0604030504040204" pitchFamily="50" charset="-128"/>
                <a:ea typeface="メイリオ" panose="020B0604030504040204" pitchFamily="50" charset="-128"/>
                <a:cs typeface="+mn-cs"/>
              </a:rPr>
              <a:t>Azure Data Factory </a:t>
            </a:r>
            <a:r>
              <a:rPr lang="ja-JP" altLang="en-US" sz="1200" b="0" dirty="0">
                <a:solidFill>
                  <a:schemeClr val="tx1"/>
                </a:solidFill>
                <a:latin typeface="メイリオ" panose="020B0604030504040204" pitchFamily="50" charset="-128"/>
                <a:ea typeface="メイリオ" panose="020B0604030504040204" pitchFamily="50" charset="-128"/>
                <a:cs typeface="+mn-cs"/>
              </a:rPr>
              <a:t>の </a:t>
            </a:r>
            <a:r>
              <a:rPr lang="en-US" altLang="ja-JP" sz="1200" b="0" dirty="0">
                <a:solidFill>
                  <a:schemeClr val="tx1"/>
                </a:solidFill>
                <a:latin typeface="メイリオ" panose="020B0604030504040204" pitchFamily="50" charset="-128"/>
                <a:ea typeface="メイリオ" panose="020B0604030504040204" pitchFamily="50" charset="-128"/>
                <a:cs typeface="+mn-cs"/>
              </a:rPr>
              <a:t>Azure-SSIS Integration Runtime </a:t>
            </a:r>
            <a:r>
              <a:rPr lang="ja-JP" altLang="en-US" sz="1200" b="0" dirty="0">
                <a:solidFill>
                  <a:schemeClr val="tx1"/>
                </a:solidFill>
                <a:latin typeface="メイリオ" panose="020B0604030504040204" pitchFamily="50" charset="-128"/>
                <a:ea typeface="メイリオ" panose="020B0604030504040204" pitchFamily="50" charset="-128"/>
                <a:cs typeface="+mn-cs"/>
              </a:rPr>
              <a:t>に置換されます。通常、</a:t>
            </a:r>
            <a:r>
              <a:rPr lang="en-US" altLang="ja-JP" sz="1200" b="0" dirty="0">
                <a:solidFill>
                  <a:schemeClr val="tx1"/>
                </a:solidFill>
                <a:latin typeface="メイリオ" panose="020B0604030504040204" pitchFamily="50" charset="-128"/>
                <a:ea typeface="メイリオ" panose="020B0604030504040204" pitchFamily="50" charset="-128"/>
                <a:cs typeface="+mn-cs"/>
              </a:rPr>
              <a:t>SSIS </a:t>
            </a:r>
            <a:r>
              <a:rPr lang="ja-JP" altLang="en-US" sz="1200" b="0" dirty="0">
                <a:solidFill>
                  <a:schemeClr val="tx1"/>
                </a:solidFill>
                <a:latin typeface="メイリオ" panose="020B0604030504040204" pitchFamily="50" charset="-128"/>
                <a:ea typeface="メイリオ" panose="020B0604030504040204" pitchFamily="50" charset="-128"/>
                <a:cs typeface="+mn-cs"/>
              </a:rPr>
              <a:t>パッケージは、</a:t>
            </a:r>
            <a:r>
              <a:rPr lang="en-US" altLang="ja-JP" sz="1200" b="0" dirty="0">
                <a:solidFill>
                  <a:schemeClr val="tx1"/>
                </a:solidFill>
                <a:latin typeface="メイリオ" panose="020B0604030504040204" pitchFamily="50" charset="-128"/>
                <a:ea typeface="メイリオ" panose="020B0604030504040204" pitchFamily="50" charset="-128"/>
                <a:cs typeface="+mn-cs"/>
              </a:rPr>
              <a:t>SQL Server Data Tools (SSDT) </a:t>
            </a:r>
            <a:r>
              <a:rPr lang="ja-JP" altLang="en-US" sz="1200" b="0" dirty="0">
                <a:solidFill>
                  <a:schemeClr val="tx1"/>
                </a:solidFill>
                <a:latin typeface="メイリオ" panose="020B0604030504040204" pitchFamily="50" charset="-128"/>
                <a:ea typeface="メイリオ" panose="020B0604030504040204" pitchFamily="50" charset="-128"/>
                <a:cs typeface="+mn-cs"/>
              </a:rPr>
              <a:t>または </a:t>
            </a:r>
            <a:r>
              <a:rPr lang="en-US" altLang="ja-JP" sz="1200" b="0" dirty="0">
                <a:solidFill>
                  <a:schemeClr val="tx1"/>
                </a:solidFill>
                <a:latin typeface="メイリオ" panose="020B0604030504040204" pitchFamily="50" charset="-128"/>
                <a:ea typeface="メイリオ" panose="020B0604030504040204" pitchFamily="50" charset="-128"/>
                <a:cs typeface="+mn-cs"/>
              </a:rPr>
              <a:t>SQL Server Management Studio (SSMS) </a:t>
            </a:r>
            <a:r>
              <a:rPr lang="ja-JP" altLang="en-US" sz="1200" b="0" dirty="0">
                <a:solidFill>
                  <a:schemeClr val="tx1"/>
                </a:solidFill>
                <a:latin typeface="メイリオ" panose="020B0604030504040204" pitchFamily="50" charset="-128"/>
                <a:ea typeface="メイリオ" panose="020B0604030504040204" pitchFamily="50" charset="-128"/>
                <a:cs typeface="+mn-cs"/>
              </a:rPr>
              <a:t>を使用して </a:t>
            </a:r>
            <a:r>
              <a:rPr lang="en-US" altLang="ja-JP" sz="1200" b="0" dirty="0">
                <a:solidFill>
                  <a:schemeClr val="tx1"/>
                </a:solidFill>
                <a:latin typeface="メイリオ" panose="020B0604030504040204" pitchFamily="50" charset="-128"/>
                <a:ea typeface="メイリオ" panose="020B0604030504040204" pitchFamily="50" charset="-128"/>
                <a:cs typeface="+mn-cs"/>
              </a:rPr>
              <a:t>SSIS </a:t>
            </a:r>
            <a:r>
              <a:rPr lang="ja-JP" altLang="en-US" sz="1200" b="0" dirty="0">
                <a:solidFill>
                  <a:schemeClr val="tx1"/>
                </a:solidFill>
                <a:latin typeface="メイリオ" panose="020B0604030504040204" pitchFamily="50" charset="-128"/>
                <a:ea typeface="メイリオ" panose="020B0604030504040204" pitchFamily="50" charset="-128"/>
                <a:cs typeface="+mn-cs"/>
              </a:rPr>
              <a:t>パッケージを展開して実行するシンプルなリフト アンド シフト アプローチを用いて </a:t>
            </a:r>
            <a:r>
              <a:rPr lang="en-US" altLang="ja-JP" sz="1200" b="0" dirty="0">
                <a:solidFill>
                  <a:schemeClr val="tx1"/>
                </a:solidFill>
                <a:latin typeface="メイリオ" panose="020B0604030504040204" pitchFamily="50" charset="-128"/>
                <a:ea typeface="メイリオ" panose="020B0604030504040204" pitchFamily="50" charset="-128"/>
                <a:cs typeface="+mn-cs"/>
              </a:rPr>
              <a:t>ADF </a:t>
            </a:r>
            <a:r>
              <a:rPr lang="ja-JP" altLang="en-US" sz="1200" b="0" dirty="0">
                <a:solidFill>
                  <a:schemeClr val="tx1"/>
                </a:solidFill>
                <a:latin typeface="メイリオ" panose="020B0604030504040204" pitchFamily="50" charset="-128"/>
                <a:ea typeface="メイリオ" panose="020B0604030504040204" pitchFamily="50" charset="-128"/>
                <a:cs typeface="+mn-cs"/>
              </a:rPr>
              <a:t>に移行できます。</a:t>
            </a:r>
          </a:p>
          <a:p>
            <a:pPr marL="171450" indent="-171450">
              <a:buFont typeface="Arial" panose="020B0604020202020204" pitchFamily="34" charset="0"/>
              <a:buChar char="•"/>
            </a:pPr>
            <a:r>
              <a:rPr lang="en-US" altLang="ja-JP" sz="1200" b="0" dirty="0">
                <a:solidFill>
                  <a:schemeClr val="tx1"/>
                </a:solidFill>
                <a:latin typeface="メイリオ" panose="020B0604030504040204" pitchFamily="50" charset="-128"/>
                <a:ea typeface="メイリオ" panose="020B0604030504040204" pitchFamily="50" charset="-128"/>
                <a:cs typeface="+mn-cs"/>
              </a:rPr>
              <a:t>Azure VM </a:t>
            </a:r>
            <a:r>
              <a:rPr lang="ja-JP" altLang="en-US" sz="1200" b="0" dirty="0">
                <a:solidFill>
                  <a:schemeClr val="tx1"/>
                </a:solidFill>
                <a:latin typeface="メイリオ" panose="020B0604030504040204" pitchFamily="50" charset="-128"/>
                <a:ea typeface="メイリオ" panose="020B0604030504040204" pitchFamily="50" charset="-128"/>
                <a:cs typeface="+mn-cs"/>
              </a:rPr>
              <a:t>上の </a:t>
            </a:r>
            <a:r>
              <a:rPr lang="en-US" altLang="ja-JP" sz="1200" b="0" dirty="0">
                <a:solidFill>
                  <a:schemeClr val="tx1"/>
                </a:solidFill>
                <a:latin typeface="メイリオ" panose="020B0604030504040204" pitchFamily="50" charset="-128"/>
                <a:ea typeface="メイリオ" panose="020B0604030504040204" pitchFamily="50" charset="-128"/>
                <a:cs typeface="+mn-cs"/>
              </a:rPr>
              <a:t>SQL Server </a:t>
            </a:r>
            <a:r>
              <a:rPr lang="ja-JP" altLang="en-US" sz="1200" b="0" dirty="0">
                <a:solidFill>
                  <a:schemeClr val="tx1"/>
                </a:solidFill>
                <a:latin typeface="メイリオ" panose="020B0604030504040204" pitchFamily="50" charset="-128"/>
                <a:ea typeface="メイリオ" panose="020B0604030504040204" pitchFamily="50" charset="-128"/>
                <a:cs typeface="+mn-cs"/>
              </a:rPr>
              <a:t>を使用して </a:t>
            </a:r>
            <a:r>
              <a:rPr lang="en-US" altLang="ja-JP" sz="1200" b="0" dirty="0">
                <a:solidFill>
                  <a:schemeClr val="tx1"/>
                </a:solidFill>
                <a:latin typeface="メイリオ" panose="020B0604030504040204" pitchFamily="50" charset="-128"/>
                <a:ea typeface="メイリオ" panose="020B0604030504040204" pitchFamily="50" charset="-128"/>
                <a:cs typeface="+mn-cs"/>
              </a:rPr>
              <a:t>SSIS </a:t>
            </a:r>
            <a:r>
              <a:rPr lang="ja-JP" altLang="en-US" sz="1200" b="0" dirty="0">
                <a:solidFill>
                  <a:schemeClr val="tx1"/>
                </a:solidFill>
                <a:latin typeface="メイリオ" panose="020B0604030504040204" pitchFamily="50" charset="-128"/>
                <a:ea typeface="メイリオ" panose="020B0604030504040204" pitchFamily="50" charset="-128"/>
                <a:cs typeface="+mn-cs"/>
              </a:rPr>
              <a:t>を展開することもできます。</a:t>
            </a:r>
          </a:p>
          <a:p>
            <a:pPr marL="0" indent="0">
              <a:buFont typeface="Arial" panose="020B0604020202020204" pitchFamily="34" charset="0"/>
              <a:buNone/>
            </a:pPr>
            <a:br>
              <a:rPr lang="ja-JP" altLang="en-US" sz="1200" b="0" dirty="0">
                <a:solidFill>
                  <a:schemeClr val="tx1"/>
                </a:solidFill>
                <a:latin typeface="メイリオ" panose="020B0604030504040204" pitchFamily="50" charset="-128"/>
                <a:ea typeface="メイリオ" panose="020B0604030504040204" pitchFamily="50" charset="-128"/>
                <a:cs typeface="+mn-cs"/>
              </a:rPr>
            </a:br>
            <a:r>
              <a:rPr lang="en-US" altLang="ja-JP" sz="1200" b="1" dirty="0">
                <a:solidFill>
                  <a:schemeClr val="tx1"/>
                </a:solidFill>
                <a:latin typeface="メイリオ" panose="020B0604030504040204" pitchFamily="50" charset="-128"/>
                <a:ea typeface="メイリオ" panose="020B0604030504040204" pitchFamily="50" charset="-128"/>
                <a:cs typeface="+mn-cs"/>
              </a:rPr>
              <a:t>SSAS </a:t>
            </a:r>
            <a:r>
              <a:rPr lang="ja-JP" altLang="en-US" sz="1200" b="1" dirty="0">
                <a:solidFill>
                  <a:schemeClr val="tx1"/>
                </a:solidFill>
                <a:latin typeface="メイリオ" panose="020B0604030504040204" pitchFamily="50" charset="-128"/>
                <a:ea typeface="メイリオ" panose="020B0604030504040204" pitchFamily="50" charset="-128"/>
                <a:cs typeface="+mn-cs"/>
              </a:rPr>
              <a:t>キューブ</a:t>
            </a:r>
          </a:p>
          <a:p>
            <a:pPr marL="171450" indent="-171450">
              <a:buFont typeface="Arial" panose="020B0604020202020204" pitchFamily="34" charset="0"/>
              <a:buChar char="•"/>
            </a:pPr>
            <a:r>
              <a:rPr lang="en-US" altLang="ja-JP" sz="1200" b="0" dirty="0">
                <a:solidFill>
                  <a:schemeClr val="tx1"/>
                </a:solidFill>
                <a:latin typeface="メイリオ" panose="020B0604030504040204" pitchFamily="50" charset="-128"/>
                <a:ea typeface="メイリオ" panose="020B0604030504040204" pitchFamily="50" charset="-128"/>
                <a:cs typeface="+mn-cs"/>
              </a:rPr>
              <a:t>Azure Analysis Services (Azure AS) </a:t>
            </a:r>
            <a:r>
              <a:rPr lang="ja-JP" altLang="en-US" sz="1200" b="0" dirty="0">
                <a:solidFill>
                  <a:schemeClr val="tx1"/>
                </a:solidFill>
                <a:latin typeface="メイリオ" panose="020B0604030504040204" pitchFamily="50" charset="-128"/>
                <a:ea typeface="メイリオ" panose="020B0604030504040204" pitchFamily="50" charset="-128"/>
                <a:cs typeface="+mn-cs"/>
              </a:rPr>
              <a:t>は、オンプレミス </a:t>
            </a:r>
            <a:r>
              <a:rPr lang="en-US" altLang="ja-JP" sz="1200" b="0" dirty="0">
                <a:solidFill>
                  <a:schemeClr val="tx1"/>
                </a:solidFill>
                <a:latin typeface="メイリオ" panose="020B0604030504040204" pitchFamily="50" charset="-128"/>
                <a:ea typeface="メイリオ" panose="020B0604030504040204" pitchFamily="50" charset="-128"/>
                <a:cs typeface="+mn-cs"/>
              </a:rPr>
              <a:t>SSAS </a:t>
            </a:r>
            <a:r>
              <a:rPr lang="ja-JP" altLang="en-US" sz="1200" b="0" dirty="0">
                <a:solidFill>
                  <a:schemeClr val="tx1"/>
                </a:solidFill>
                <a:latin typeface="メイリオ" panose="020B0604030504040204" pitchFamily="50" charset="-128"/>
                <a:ea typeface="メイリオ" panose="020B0604030504040204" pitchFamily="50" charset="-128"/>
                <a:cs typeface="+mn-cs"/>
              </a:rPr>
              <a:t>の </a:t>
            </a:r>
            <a:r>
              <a:rPr lang="en-US" altLang="ja-JP" sz="1200" b="0" dirty="0">
                <a:solidFill>
                  <a:schemeClr val="tx1"/>
                </a:solidFill>
                <a:latin typeface="メイリオ" panose="020B0604030504040204" pitchFamily="50" charset="-128"/>
                <a:ea typeface="メイリオ" panose="020B0604030504040204" pitchFamily="50" charset="-128"/>
                <a:cs typeface="+mn-cs"/>
              </a:rPr>
              <a:t>PaaS </a:t>
            </a:r>
            <a:r>
              <a:rPr lang="ja-JP" altLang="en-US" sz="1200" b="0" dirty="0">
                <a:solidFill>
                  <a:schemeClr val="tx1"/>
                </a:solidFill>
                <a:latin typeface="メイリオ" panose="020B0604030504040204" pitchFamily="50" charset="-128"/>
                <a:ea typeface="メイリオ" panose="020B0604030504040204" pitchFamily="50" charset="-128"/>
                <a:cs typeface="+mn-cs"/>
              </a:rPr>
              <a:t>バージョンです。</a:t>
            </a:r>
          </a:p>
          <a:p>
            <a:pPr marL="171450" indent="-171450">
              <a:buFont typeface="Arial" panose="020B0604020202020204" pitchFamily="34" charset="0"/>
              <a:buChar char="•"/>
            </a:pPr>
            <a:r>
              <a:rPr lang="ja-JP" altLang="en-US" sz="1200" b="0" dirty="0">
                <a:solidFill>
                  <a:schemeClr val="tx1"/>
                </a:solidFill>
                <a:latin typeface="メイリオ" panose="020B0604030504040204" pitchFamily="50" charset="-128"/>
                <a:ea typeface="メイリオ" panose="020B0604030504040204" pitchFamily="50" charset="-128"/>
                <a:cs typeface="+mn-cs"/>
              </a:rPr>
              <a:t>表形式モデルは、</a:t>
            </a:r>
            <a:r>
              <a:rPr lang="en-US" altLang="ja-JP" sz="1200" b="0" dirty="0">
                <a:solidFill>
                  <a:schemeClr val="tx1"/>
                </a:solidFill>
                <a:latin typeface="メイリオ" panose="020B0604030504040204" pitchFamily="50" charset="-128"/>
                <a:ea typeface="メイリオ" panose="020B0604030504040204" pitchFamily="50" charset="-128"/>
                <a:cs typeface="+mn-cs"/>
              </a:rPr>
              <a:t>Visual Studio </a:t>
            </a:r>
            <a:r>
              <a:rPr lang="ja-JP" altLang="en-US" sz="1200" b="0" dirty="0">
                <a:solidFill>
                  <a:schemeClr val="tx1"/>
                </a:solidFill>
                <a:latin typeface="メイリオ" panose="020B0604030504040204" pitchFamily="50" charset="-128"/>
                <a:ea typeface="メイリオ" panose="020B0604030504040204" pitchFamily="50" charset="-128"/>
                <a:cs typeface="+mn-cs"/>
              </a:rPr>
              <a:t>を使用して </a:t>
            </a:r>
            <a:r>
              <a:rPr lang="en-US" altLang="ja-JP" sz="1200" b="0" dirty="0">
                <a:solidFill>
                  <a:schemeClr val="tx1"/>
                </a:solidFill>
                <a:latin typeface="メイリオ" panose="020B0604030504040204" pitchFamily="50" charset="-128"/>
                <a:ea typeface="メイリオ" panose="020B0604030504040204" pitchFamily="50" charset="-128"/>
                <a:cs typeface="+mn-cs"/>
              </a:rPr>
              <a:t>SSAS </a:t>
            </a:r>
            <a:r>
              <a:rPr lang="ja-JP" altLang="en-US" sz="1200" b="0" dirty="0">
                <a:solidFill>
                  <a:schemeClr val="tx1"/>
                </a:solidFill>
                <a:latin typeface="メイリオ" panose="020B0604030504040204" pitchFamily="50" charset="-128"/>
                <a:ea typeface="メイリオ" panose="020B0604030504040204" pitchFamily="50" charset="-128"/>
                <a:cs typeface="+mn-cs"/>
              </a:rPr>
              <a:t>から </a:t>
            </a:r>
            <a:r>
              <a:rPr lang="en-US" altLang="ja-JP" sz="1200" b="0" dirty="0">
                <a:solidFill>
                  <a:schemeClr val="tx1"/>
                </a:solidFill>
                <a:latin typeface="メイリオ" panose="020B0604030504040204" pitchFamily="50" charset="-128"/>
                <a:ea typeface="メイリオ" panose="020B0604030504040204" pitchFamily="50" charset="-128"/>
                <a:cs typeface="+mn-cs"/>
              </a:rPr>
              <a:t>Azure AS </a:t>
            </a:r>
            <a:r>
              <a:rPr lang="ja-JP" altLang="en-US" sz="1200" b="0" dirty="0">
                <a:solidFill>
                  <a:schemeClr val="tx1"/>
                </a:solidFill>
                <a:latin typeface="メイリオ" panose="020B0604030504040204" pitchFamily="50" charset="-128"/>
                <a:ea typeface="メイリオ" panose="020B0604030504040204" pitchFamily="50" charset="-128"/>
                <a:cs typeface="+mn-cs"/>
              </a:rPr>
              <a:t>に移行できます。</a:t>
            </a:r>
          </a:p>
          <a:p>
            <a:pPr marL="171450" indent="-171450">
              <a:buFont typeface="Arial" panose="020B0604020202020204" pitchFamily="34" charset="0"/>
              <a:buChar char="•"/>
            </a:pPr>
            <a:r>
              <a:rPr lang="en-US" altLang="ja-JP" sz="1200" b="0" dirty="0">
                <a:solidFill>
                  <a:schemeClr val="tx1"/>
                </a:solidFill>
                <a:latin typeface="メイリオ" panose="020B0604030504040204" pitchFamily="50" charset="-128"/>
                <a:ea typeface="メイリオ" panose="020B0604030504040204" pitchFamily="50" charset="-128"/>
                <a:cs typeface="+mn-cs"/>
              </a:rPr>
              <a:t>Azure VM </a:t>
            </a:r>
            <a:r>
              <a:rPr lang="ja-JP" altLang="en-US" sz="1200" b="0" dirty="0">
                <a:solidFill>
                  <a:schemeClr val="tx1"/>
                </a:solidFill>
                <a:latin typeface="メイリオ" panose="020B0604030504040204" pitchFamily="50" charset="-128"/>
                <a:ea typeface="メイリオ" panose="020B0604030504040204" pitchFamily="50" charset="-128"/>
                <a:cs typeface="+mn-cs"/>
              </a:rPr>
              <a:t>上の </a:t>
            </a:r>
            <a:r>
              <a:rPr lang="en-US" altLang="ja-JP" sz="1200" b="0" dirty="0">
                <a:solidFill>
                  <a:schemeClr val="tx1"/>
                </a:solidFill>
                <a:latin typeface="メイリオ" panose="020B0604030504040204" pitchFamily="50" charset="-128"/>
                <a:ea typeface="メイリオ" panose="020B0604030504040204" pitchFamily="50" charset="-128"/>
                <a:cs typeface="+mn-cs"/>
              </a:rPr>
              <a:t>SQL Server </a:t>
            </a:r>
            <a:r>
              <a:rPr lang="ja-JP" altLang="en-US" sz="1200" b="0" dirty="0">
                <a:solidFill>
                  <a:schemeClr val="tx1"/>
                </a:solidFill>
                <a:latin typeface="メイリオ" panose="020B0604030504040204" pitchFamily="50" charset="-128"/>
                <a:ea typeface="メイリオ" panose="020B0604030504040204" pitchFamily="50" charset="-128"/>
                <a:cs typeface="+mn-cs"/>
              </a:rPr>
              <a:t>を使用して </a:t>
            </a:r>
            <a:r>
              <a:rPr lang="en-US" altLang="ja-JP" sz="1200" b="0" dirty="0">
                <a:solidFill>
                  <a:schemeClr val="tx1"/>
                </a:solidFill>
                <a:latin typeface="メイリオ" panose="020B0604030504040204" pitchFamily="50" charset="-128"/>
                <a:ea typeface="メイリオ" panose="020B0604030504040204" pitchFamily="50" charset="-128"/>
                <a:cs typeface="+mn-cs"/>
              </a:rPr>
              <a:t>SSAS </a:t>
            </a:r>
            <a:r>
              <a:rPr lang="ja-JP" altLang="en-US" sz="1200" b="0" dirty="0">
                <a:solidFill>
                  <a:schemeClr val="tx1"/>
                </a:solidFill>
                <a:latin typeface="メイリオ" panose="020B0604030504040204" pitchFamily="50" charset="-128"/>
                <a:ea typeface="メイリオ" panose="020B0604030504040204" pitchFamily="50" charset="-128"/>
                <a:cs typeface="+mn-cs"/>
              </a:rPr>
              <a:t>を展開することもできます。</a:t>
            </a:r>
          </a:p>
          <a:p>
            <a:pPr marL="0" indent="0">
              <a:buFont typeface="Arial" panose="020B0604020202020204" pitchFamily="34" charset="0"/>
              <a:buNone/>
            </a:pPr>
            <a:endParaRPr lang="ja-JP" altLang="en-US" sz="1200" b="1" kern="1200" dirty="0">
              <a:solidFill>
                <a:schemeClr val="tx1"/>
              </a:solidFill>
              <a:effectLst/>
              <a:latin typeface="メイリオ" panose="020B0604030504040204" pitchFamily="50" charset="-128"/>
              <a:ea typeface="メイリオ" panose="020B0604030504040204" pitchFamily="50" charset="-128"/>
              <a:cs typeface="+mn-cs"/>
            </a:endParaRPr>
          </a:p>
          <a:p>
            <a:pPr marL="0" indent="0">
              <a:buFont typeface="Arial" panose="020B0604020202020204" pitchFamily="34" charset="0"/>
              <a:buNone/>
            </a:pPr>
            <a:r>
              <a:rPr lang="en-US" altLang="ja-JP" sz="1200" b="1" dirty="0">
                <a:solidFill>
                  <a:schemeClr val="tx1"/>
                </a:solidFill>
                <a:latin typeface="メイリオ" panose="020B0604030504040204" pitchFamily="50" charset="-128"/>
                <a:ea typeface="メイリオ" panose="020B0604030504040204" pitchFamily="50" charset="-128"/>
                <a:cs typeface="+mn-cs"/>
              </a:rPr>
              <a:t>SSRS</a:t>
            </a:r>
            <a:endParaRPr lang="ja-JP" altLang="en-US" sz="1200" b="1" dirty="0">
              <a:solidFill>
                <a:schemeClr val="tx1"/>
              </a:solidFill>
              <a:latin typeface="メイリオ" panose="020B0604030504040204" pitchFamily="50" charset="-128"/>
              <a:ea typeface="メイリオ" panose="020B0604030504040204" pitchFamily="50" charset="-128"/>
              <a:cs typeface="+mn-cs"/>
            </a:endParaRPr>
          </a:p>
          <a:p>
            <a:pPr marL="171450" indent="-171450">
              <a:buFont typeface="Arial" panose="020B0604020202020204" pitchFamily="34" charset="0"/>
              <a:buChar char="•"/>
            </a:pPr>
            <a:r>
              <a:rPr lang="en-US" altLang="ja-JP" sz="1200" b="0" dirty="0">
                <a:solidFill>
                  <a:schemeClr val="tx1"/>
                </a:solidFill>
                <a:latin typeface="メイリオ" panose="020B0604030504040204" pitchFamily="50" charset="-128"/>
                <a:ea typeface="メイリオ" panose="020B0604030504040204" pitchFamily="50" charset="-128"/>
                <a:cs typeface="+mn-cs"/>
              </a:rPr>
              <a:t>SSRS </a:t>
            </a:r>
            <a:r>
              <a:rPr lang="ja-JP" altLang="en-US" sz="1200" b="0" dirty="0">
                <a:solidFill>
                  <a:schemeClr val="tx1"/>
                </a:solidFill>
                <a:latin typeface="メイリオ" panose="020B0604030504040204" pitchFamily="50" charset="-128"/>
                <a:ea typeface="メイリオ" panose="020B0604030504040204" pitchFamily="50" charset="-128"/>
                <a:cs typeface="+mn-cs"/>
              </a:rPr>
              <a:t>と同等の </a:t>
            </a:r>
            <a:r>
              <a:rPr lang="en-US" altLang="ja-JP" sz="1200" b="0" dirty="0">
                <a:solidFill>
                  <a:schemeClr val="tx1"/>
                </a:solidFill>
                <a:latin typeface="メイリオ" panose="020B0604030504040204" pitchFamily="50" charset="-128"/>
                <a:ea typeface="メイリオ" panose="020B0604030504040204" pitchFamily="50" charset="-128"/>
                <a:cs typeface="+mn-cs"/>
              </a:rPr>
              <a:t>PaaS </a:t>
            </a:r>
            <a:r>
              <a:rPr lang="ja-JP" altLang="en-US" sz="1200" b="0" dirty="0">
                <a:solidFill>
                  <a:schemeClr val="tx1"/>
                </a:solidFill>
                <a:latin typeface="メイリオ" panose="020B0604030504040204" pitchFamily="50" charset="-128"/>
                <a:ea typeface="メイリオ" panose="020B0604030504040204" pitchFamily="50" charset="-128"/>
                <a:cs typeface="+mn-cs"/>
              </a:rPr>
              <a:t>は存在しないため、</a:t>
            </a:r>
            <a:r>
              <a:rPr lang="en-US" altLang="ja-JP" sz="1200" b="0" dirty="0">
                <a:solidFill>
                  <a:schemeClr val="tx1"/>
                </a:solidFill>
                <a:latin typeface="メイリオ" panose="020B0604030504040204" pitchFamily="50" charset="-128"/>
                <a:ea typeface="メイリオ" panose="020B0604030504040204" pitchFamily="50" charset="-128"/>
                <a:cs typeface="+mn-cs"/>
              </a:rPr>
              <a:t>Azure VM (IaaS) </a:t>
            </a:r>
            <a:r>
              <a:rPr lang="ja-JP" altLang="en-US" sz="1200" b="0" dirty="0">
                <a:solidFill>
                  <a:schemeClr val="tx1"/>
                </a:solidFill>
                <a:latin typeface="メイリオ" panose="020B0604030504040204" pitchFamily="50" charset="-128"/>
                <a:ea typeface="メイリオ" panose="020B0604030504040204" pitchFamily="50" charset="-128"/>
                <a:cs typeface="+mn-cs"/>
              </a:rPr>
              <a:t>上で </a:t>
            </a:r>
            <a:r>
              <a:rPr lang="en-US" altLang="ja-JP" sz="1200" b="0" dirty="0">
                <a:solidFill>
                  <a:schemeClr val="tx1"/>
                </a:solidFill>
                <a:latin typeface="メイリオ" panose="020B0604030504040204" pitchFamily="50" charset="-128"/>
                <a:ea typeface="メイリオ" panose="020B0604030504040204" pitchFamily="50" charset="-128"/>
                <a:cs typeface="+mn-cs"/>
              </a:rPr>
              <a:t>SSRS </a:t>
            </a:r>
            <a:r>
              <a:rPr lang="ja-JP" altLang="en-US" sz="1200" b="0" dirty="0">
                <a:solidFill>
                  <a:schemeClr val="tx1"/>
                </a:solidFill>
                <a:latin typeface="メイリオ" panose="020B0604030504040204" pitchFamily="50" charset="-128"/>
                <a:ea typeface="メイリオ" panose="020B0604030504040204" pitchFamily="50" charset="-128"/>
                <a:cs typeface="+mn-cs"/>
              </a:rPr>
              <a:t>を実行する必要があります。あるいは、</a:t>
            </a:r>
            <a:r>
              <a:rPr lang="en-US" altLang="ja-JP" sz="1200" b="0" dirty="0">
                <a:solidFill>
                  <a:schemeClr val="tx1"/>
                </a:solidFill>
                <a:latin typeface="メイリオ" panose="020B0604030504040204" pitchFamily="50" charset="-128"/>
                <a:ea typeface="メイリオ" panose="020B0604030504040204" pitchFamily="50" charset="-128"/>
                <a:cs typeface="+mn-cs"/>
              </a:rPr>
              <a:t>Microsoft Power BI </a:t>
            </a:r>
            <a:r>
              <a:rPr lang="ja-JP" altLang="en-US" sz="1200" b="0" dirty="0">
                <a:solidFill>
                  <a:schemeClr val="tx1"/>
                </a:solidFill>
                <a:latin typeface="メイリオ" panose="020B0604030504040204" pitchFamily="50" charset="-128"/>
                <a:ea typeface="メイリオ" panose="020B0604030504040204" pitchFamily="50" charset="-128"/>
                <a:cs typeface="+mn-cs"/>
              </a:rPr>
              <a:t>のレポート機能に基づいてレポートを再作成することもできます。</a:t>
            </a:r>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a:p>
        </p:txBody>
      </p:sp>
    </p:spTree>
    <p:extLst>
      <p:ext uri="{BB962C8B-B14F-4D97-AF65-F5344CB8AC3E}">
        <p14:creationId xmlns:p14="http://schemas.microsoft.com/office/powerpoint/2010/main" val="41116473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a:p>
        </p:txBody>
      </p:sp>
    </p:spTree>
    <p:extLst>
      <p:ext uri="{BB962C8B-B14F-4D97-AF65-F5344CB8AC3E}">
        <p14:creationId xmlns:p14="http://schemas.microsoft.com/office/powerpoint/2010/main" val="11415341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a:p>
        </p:txBody>
      </p:sp>
    </p:spTree>
    <p:extLst>
      <p:ext uri="{BB962C8B-B14F-4D97-AF65-F5344CB8AC3E}">
        <p14:creationId xmlns:p14="http://schemas.microsoft.com/office/powerpoint/2010/main" val="41158326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ja-JP" dirty="0">
                <a:latin typeface="メイリオ" panose="020B0604030504040204" pitchFamily="50" charset="-128"/>
                <a:ea typeface="メイリオ" panose="020B0604030504040204" pitchFamily="50" charset="-128"/>
              </a:rPr>
              <a:t>Azure SQL </a:t>
            </a:r>
            <a:r>
              <a:rPr lang="ja-JP" altLang="en-US" dirty="0">
                <a:latin typeface="メイリオ" panose="020B0604030504040204" pitchFamily="50" charset="-128"/>
                <a:ea typeface="メイリオ" panose="020B0604030504040204" pitchFamily="50" charset="-128"/>
              </a:rPr>
              <a:t>データ プラットフォームを構成する </a:t>
            </a:r>
            <a:r>
              <a:rPr lang="en-US" altLang="ja-JP" dirty="0">
                <a:latin typeface="メイリオ" panose="020B0604030504040204" pitchFamily="50" charset="-128"/>
                <a:ea typeface="メイリオ" panose="020B0604030504040204" pitchFamily="50" charset="-128"/>
              </a:rPr>
              <a:t>3 </a:t>
            </a:r>
            <a:r>
              <a:rPr lang="ja-JP" altLang="en-US" dirty="0">
                <a:latin typeface="メイリオ" panose="020B0604030504040204" pitchFamily="50" charset="-128"/>
                <a:ea typeface="メイリオ" panose="020B0604030504040204" pitchFamily="50" charset="-128"/>
              </a:rPr>
              <a:t>つのオプション</a:t>
            </a:r>
            <a:r>
              <a:rPr lang="en-US" altLang="ja-JP" dirty="0">
                <a:latin typeface="メイリオ" panose="020B0604030504040204" pitchFamily="50" charset="-128"/>
                <a:ea typeface="メイリオ" panose="020B0604030504040204" pitchFamily="50" charset="-128"/>
              </a:rPr>
              <a:t>:</a:t>
            </a:r>
          </a:p>
          <a:p>
            <a:pPr marL="17145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Azure </a:t>
            </a:r>
            <a:r>
              <a:rPr lang="ja-JP" altLang="en-US" dirty="0">
                <a:latin typeface="メイリオ" panose="020B0604030504040204" pitchFamily="50" charset="-128"/>
                <a:ea typeface="メイリオ" panose="020B0604030504040204" pitchFamily="50" charset="-128"/>
              </a:rPr>
              <a:t>仮想マシン上の </a:t>
            </a:r>
            <a:r>
              <a:rPr lang="en-US" altLang="ja-JP" dirty="0">
                <a:latin typeface="メイリオ" panose="020B0604030504040204" pitchFamily="50" charset="-128"/>
                <a:ea typeface="メイリオ" panose="020B0604030504040204" pitchFamily="50" charset="-128"/>
              </a:rPr>
              <a:t>SQL Server</a:t>
            </a:r>
          </a:p>
          <a:p>
            <a:pPr marL="17145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Azure SQL Managed Instance</a:t>
            </a:r>
          </a:p>
          <a:p>
            <a:pPr marL="17145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Azure SQL Database</a:t>
            </a:r>
          </a:p>
          <a:p>
            <a:pPr marL="171450" indent="-171450">
              <a:buFont typeface="Arial" panose="020B0604020202020204" pitchFamily="34" charset="0"/>
              <a:buChar char="•"/>
            </a:pPr>
            <a:endParaRPr lang="ja-JP" altLang="en-US">
              <a:latin typeface="メイリオ" panose="020B0604030504040204" pitchFamily="50" charset="-128"/>
              <a:ea typeface="メイリオ" panose="020B0604030504040204" pitchFamily="50" charset="-128"/>
            </a:endParaRPr>
          </a:p>
          <a:p>
            <a:pPr marL="0" indent="0">
              <a:buFont typeface="Arial" panose="020B0604020202020204" pitchFamily="34" charset="0"/>
              <a:buNone/>
            </a:pPr>
            <a:r>
              <a:rPr lang="ja-JP" altLang="en-US">
                <a:latin typeface="メイリオ" panose="020B0604030504040204" pitchFamily="50" charset="-128"/>
                <a:ea typeface="メイリオ" panose="020B0604030504040204" pitchFamily="50" charset="-128"/>
              </a:rPr>
              <a:t>各オプション</a:t>
            </a:r>
            <a:r>
              <a:rPr lang="ja-JP" altLang="en-US" dirty="0">
                <a:latin typeface="メイリオ" panose="020B0604030504040204" pitchFamily="50" charset="-128"/>
                <a:ea typeface="メイリオ" panose="020B0604030504040204" pitchFamily="50" charset="-128"/>
              </a:rPr>
              <a:t>については、以降のスライドで詳しく説明します。</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 </a:t>
            </a:r>
            <a: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Microsoft Corporation. All rights reserved. </a:t>
            </a:r>
            <a:r>
              <a:rPr lang="ja-JP" altLang="en-US"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明示</a:t>
            </a: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、黙示または法律の規定にかかわらず、これらの情報について</a:t>
            </a:r>
            <a:b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b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8/9/2020 12:07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39928864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Azure </a:t>
            </a:r>
            <a:r>
              <a:rPr lang="ja-JP" altLang="en-US" dirty="0">
                <a:latin typeface="メイリオ" panose="020B0604030504040204" pitchFamily="50" charset="-128"/>
                <a:ea typeface="メイリオ" panose="020B0604030504040204" pitchFamily="50" charset="-128"/>
              </a:rPr>
              <a:t>では、</a:t>
            </a:r>
            <a:r>
              <a:rPr lang="en-US" altLang="ja-JP" dirty="0">
                <a:latin typeface="メイリオ" panose="020B0604030504040204" pitchFamily="50" charset="-128"/>
                <a:ea typeface="メイリオ" panose="020B0604030504040204" pitchFamily="50" charset="-128"/>
              </a:rPr>
              <a:t>SQL Server </a:t>
            </a:r>
            <a:r>
              <a:rPr lang="ja-JP" altLang="en-US" dirty="0">
                <a:latin typeface="メイリオ" panose="020B0604030504040204" pitchFamily="50" charset="-128"/>
                <a:ea typeface="メイリオ" panose="020B0604030504040204" pitchFamily="50" charset="-128"/>
              </a:rPr>
              <a:t>のワークロードをホステッド インフラストラクチャ </a:t>
            </a:r>
            <a:r>
              <a:rPr lang="en-US" altLang="ja-JP" dirty="0">
                <a:latin typeface="メイリオ" panose="020B0604030504040204" pitchFamily="50" charset="-128"/>
                <a:ea typeface="メイリオ" panose="020B0604030504040204" pitchFamily="50" charset="-128"/>
              </a:rPr>
              <a:t>(IaaS) </a:t>
            </a:r>
            <a:r>
              <a:rPr lang="ja-JP" altLang="en-US" dirty="0">
                <a:latin typeface="メイリオ" panose="020B0604030504040204" pitchFamily="50" charset="-128"/>
                <a:ea typeface="メイリオ" panose="020B0604030504040204" pitchFamily="50" charset="-128"/>
              </a:rPr>
              <a:t>で実行したり、ホステッド サービス </a:t>
            </a:r>
            <a:r>
              <a:rPr lang="en-US" altLang="ja-JP" dirty="0">
                <a:latin typeface="メイリオ" panose="020B0604030504040204" pitchFamily="50" charset="-128"/>
                <a:ea typeface="メイリオ" panose="020B0604030504040204" pitchFamily="50" charset="-128"/>
              </a:rPr>
              <a:t>(PaaS) </a:t>
            </a:r>
            <a:r>
              <a:rPr lang="ja-JP" altLang="en-US" dirty="0">
                <a:latin typeface="メイリオ" panose="020B0604030504040204" pitchFamily="50" charset="-128"/>
                <a:ea typeface="メイリオ" panose="020B0604030504040204" pitchFamily="50" charset="-128"/>
              </a:rPr>
              <a:t>として実行したりすることができます。 </a:t>
            </a:r>
          </a:p>
          <a:p>
            <a:pPr marL="17145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PaaS </a:t>
            </a:r>
            <a:r>
              <a:rPr lang="ja-JP" altLang="en-US" dirty="0">
                <a:latin typeface="メイリオ" panose="020B0604030504040204" pitchFamily="50" charset="-128"/>
                <a:ea typeface="メイリオ" panose="020B0604030504040204" pitchFamily="50" charset="-128"/>
              </a:rPr>
              <a:t>には、さまざまな展開オプションが存在し、展開オプションごとにさまざまなサービス レベルが存在します。</a:t>
            </a:r>
          </a:p>
          <a:p>
            <a:pPr marL="17145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PaaS </a:t>
            </a:r>
            <a:r>
              <a:rPr lang="ja-JP" altLang="en-US" dirty="0">
                <a:latin typeface="メイリオ" panose="020B0604030504040204" pitchFamily="50" charset="-128"/>
                <a:ea typeface="メイリオ" panose="020B0604030504040204" pitchFamily="50" charset="-128"/>
              </a:rPr>
              <a:t>と </a:t>
            </a:r>
            <a:r>
              <a:rPr lang="en-US" altLang="ja-JP" dirty="0">
                <a:latin typeface="メイリオ" panose="020B0604030504040204" pitchFamily="50" charset="-128"/>
                <a:ea typeface="メイリオ" panose="020B0604030504040204" pitchFamily="50" charset="-128"/>
              </a:rPr>
              <a:t>IaaS </a:t>
            </a:r>
            <a:r>
              <a:rPr lang="ja-JP" altLang="en-US" dirty="0">
                <a:latin typeface="メイリオ" panose="020B0604030504040204" pitchFamily="50" charset="-128"/>
                <a:ea typeface="メイリオ" panose="020B0604030504040204" pitchFamily="50" charset="-128"/>
              </a:rPr>
              <a:t>のどちらを採用するか決める際、データベースの管理、パッチの適用、バックアップの取得などを自ら実行したいのか、それともそういった作業を </a:t>
            </a:r>
            <a:r>
              <a:rPr lang="en-US" altLang="ja-JP" dirty="0">
                <a:latin typeface="メイリオ" panose="020B0604030504040204" pitchFamily="50" charset="-128"/>
                <a:ea typeface="メイリオ" panose="020B0604030504040204" pitchFamily="50" charset="-128"/>
              </a:rPr>
              <a:t>Azure </a:t>
            </a:r>
            <a:r>
              <a:rPr lang="ja-JP" altLang="en-US" dirty="0">
                <a:latin typeface="メイリオ" panose="020B0604030504040204" pitchFamily="50" charset="-128"/>
                <a:ea typeface="メイリオ" panose="020B0604030504040204" pitchFamily="50" charset="-128"/>
              </a:rPr>
              <a:t>に委任したいのか判断する必要があります。</a:t>
            </a:r>
          </a:p>
        </p:txBody>
      </p:sp>
      <p:sp>
        <p:nvSpPr>
          <p:cNvPr id="4" name="Slide Number Placeholder 3"/>
          <p:cNvSpPr>
            <a:spLocks noGrp="1"/>
          </p:cNvSpPr>
          <p:nvPr>
            <p:ph type="sldNum" sz="quarter" idx="5"/>
          </p:nvPr>
        </p:nvSpPr>
        <p:spPr/>
        <p:txBody>
          <a:bodyPr/>
          <a:lstStyle/>
          <a:p>
            <a:fld id="{47AFD16C-9B51-4AB9-AB46-DB7CE5593356}" type="slidenum">
              <a:rPr lang="en-US" smtClean="0"/>
              <a:t>29</a:t>
            </a:fld>
            <a:endParaRPr lang="en-US"/>
          </a:p>
        </p:txBody>
      </p:sp>
    </p:spTree>
    <p:extLst>
      <p:ext uri="{BB962C8B-B14F-4D97-AF65-F5344CB8AC3E}">
        <p14:creationId xmlns:p14="http://schemas.microsoft.com/office/powerpoint/2010/main" val="3195500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latin typeface="メイリオ" panose="020B0604030504040204" pitchFamily="50" charset="-128"/>
                <a:ea typeface="メイリオ" panose="020B0604030504040204" pitchFamily="50" charset="-128"/>
              </a:rPr>
              <a:t>3</a:t>
            </a:fld>
            <a:endParaRPr lang="en-US">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 </a:t>
            </a:r>
            <a: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Microsoft Corporation. All rights reserved. </a:t>
            </a:r>
            <a:r>
              <a:rPr lang="ja-JP" altLang="en-US"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明示</a:t>
            </a: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、黙示または法律の規定にかかわらず、これらの情報について</a:t>
            </a:r>
            <a:b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b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8/9/2020 12:07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18395918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SQL MI </a:t>
            </a:r>
            <a:r>
              <a:rPr lang="ja-JP" altLang="en-US" dirty="0">
                <a:latin typeface="メイリオ" panose="020B0604030504040204" pitchFamily="50" charset="-128"/>
                <a:ea typeface="メイリオ" panose="020B0604030504040204" pitchFamily="50" charset="-128"/>
              </a:rPr>
              <a:t>は、分離された </a:t>
            </a:r>
            <a:r>
              <a:rPr lang="en-US" altLang="ja-JP" dirty="0">
                <a:latin typeface="メイリオ" panose="020B0604030504040204" pitchFamily="50" charset="-128"/>
                <a:ea typeface="メイリオ" panose="020B0604030504040204" pitchFamily="50" charset="-128"/>
              </a:rPr>
              <a:t>Vnet </a:t>
            </a:r>
            <a:r>
              <a:rPr lang="ja-JP" altLang="en-US" dirty="0">
                <a:latin typeface="メイリオ" panose="020B0604030504040204" pitchFamily="50" charset="-128"/>
                <a:ea typeface="メイリオ" panose="020B0604030504040204" pitchFamily="50" charset="-128"/>
              </a:rPr>
              <a:t>に展開されます</a:t>
            </a: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サブネットは、</a:t>
            </a:r>
            <a:r>
              <a:rPr lang="en-US" altLang="ja-JP" dirty="0">
                <a:latin typeface="メイリオ" panose="020B0604030504040204" pitchFamily="50" charset="-128"/>
                <a:ea typeface="メイリオ" panose="020B0604030504040204" pitchFamily="50" charset="-128"/>
              </a:rPr>
              <a:t>SQL MI </a:t>
            </a:r>
            <a:r>
              <a:rPr lang="ja-JP" altLang="en-US" dirty="0">
                <a:latin typeface="メイリオ" panose="020B0604030504040204" pitchFamily="50" charset="-128"/>
                <a:ea typeface="メイリオ" panose="020B0604030504040204" pitchFamily="50" charset="-128"/>
              </a:rPr>
              <a:t>へのアクセスを可能にする目的で利用されます</a:t>
            </a:r>
          </a:p>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オンプレミスのアクセス権限は、</a:t>
            </a:r>
            <a:r>
              <a:rPr lang="en-US" altLang="ja-JP" dirty="0">
                <a:latin typeface="メイリオ" panose="020B0604030504040204" pitchFamily="50" charset="-128"/>
                <a:ea typeface="メイリオ" panose="020B0604030504040204" pitchFamily="50" charset="-128"/>
              </a:rPr>
              <a:t>ExpressRoute </a:t>
            </a:r>
            <a:r>
              <a:rPr lang="ja-JP" altLang="en-US" dirty="0">
                <a:latin typeface="メイリオ" panose="020B0604030504040204" pitchFamily="50" charset="-128"/>
                <a:ea typeface="メイリオ" panose="020B0604030504040204" pitchFamily="50" charset="-128"/>
              </a:rPr>
              <a:t>または </a:t>
            </a:r>
            <a:r>
              <a:rPr lang="en-US" altLang="ja-JP" dirty="0">
                <a:latin typeface="メイリオ" panose="020B0604030504040204" pitchFamily="50" charset="-128"/>
                <a:ea typeface="メイリオ" panose="020B0604030504040204" pitchFamily="50" charset="-128"/>
              </a:rPr>
              <a:t>VPN </a:t>
            </a:r>
            <a:r>
              <a:rPr lang="ja-JP" altLang="en-US" dirty="0">
                <a:latin typeface="メイリオ" panose="020B0604030504040204" pitchFamily="50" charset="-128"/>
                <a:ea typeface="メイリオ" panose="020B0604030504040204" pitchFamily="50" charset="-128"/>
              </a:rPr>
              <a:t>ゲートウェイを介して付与されます</a:t>
            </a:r>
          </a:p>
        </p:txBody>
      </p:sp>
      <p:sp>
        <p:nvSpPr>
          <p:cNvPr id="4" name="Slide Number Placeholder 3"/>
          <p:cNvSpPr>
            <a:spLocks noGrp="1"/>
          </p:cNvSpPr>
          <p:nvPr>
            <p:ph type="sldNum" sz="quarter" idx="5"/>
          </p:nvPr>
        </p:nvSpPr>
        <p:spPr/>
        <p:txBody>
          <a:bodyPr/>
          <a:lstStyle/>
          <a:p>
            <a:fld id="{0998D5BB-B127-481F-BC0A-2F77C576BB34}" type="slidenum">
              <a:rPr lang="en-US" smtClean="0"/>
              <a:t>31</a:t>
            </a:fld>
            <a:endParaRPr lang="en-US"/>
          </a:p>
        </p:txBody>
      </p:sp>
    </p:spTree>
    <p:extLst>
      <p:ext uri="{BB962C8B-B14F-4D97-AF65-F5344CB8AC3E}">
        <p14:creationId xmlns:p14="http://schemas.microsoft.com/office/powerpoint/2010/main" val="7025723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5"/>
          </p:nvPr>
        </p:nvSpPr>
        <p:spPr/>
        <p:txBody>
          <a:bodyPr/>
          <a:lstStyle/>
          <a:p>
            <a:fld id="{0998D5BB-B127-481F-BC0A-2F77C576BB34}" type="slidenum">
              <a:rPr lang="en-US" smtClean="0"/>
              <a:t>32</a:t>
            </a:fld>
            <a:endParaRPr lang="en-US"/>
          </a:p>
        </p:txBody>
      </p:sp>
    </p:spTree>
    <p:extLst>
      <p:ext uri="{BB962C8B-B14F-4D97-AF65-F5344CB8AC3E}">
        <p14:creationId xmlns:p14="http://schemas.microsoft.com/office/powerpoint/2010/main" val="5606965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a:p>
        </p:txBody>
      </p:sp>
    </p:spTree>
    <p:extLst>
      <p:ext uri="{BB962C8B-B14F-4D97-AF65-F5344CB8AC3E}">
        <p14:creationId xmlns:p14="http://schemas.microsoft.com/office/powerpoint/2010/main" val="6712855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ja-JP" altLang="en-US" dirty="0">
              <a:latin typeface="メイリオ" panose="020B0604030504040204" pitchFamily="50" charset="-128"/>
              <a:ea typeface="メイリオ" panose="020B0604030504040204" pitchFamily="50" charset="-128"/>
            </a:endParaRPr>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8/9/2020 12:07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34</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 </a:t>
            </a:r>
            <a: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Microsoft Corporation. All rights reserved. </a:t>
            </a:r>
            <a:r>
              <a:rPr lang="ja-JP" altLang="en-US"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明示</a:t>
            </a: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、黙示または法律の規定にかかわらず、これらの情報について</a:t>
            </a:r>
            <a:br>
              <a:rPr lang="en-US" alt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br>
            <a:r>
              <a:rPr lang="ja-JP" sz="400">
                <a:gradFill>
                  <a:gsLst>
                    <a:gs pos="0">
                      <a:prstClr val="black"/>
                    </a:gs>
                    <a:gs pos="100000">
                      <a:prstClr val="black"/>
                    </a:gs>
                  </a:gsLst>
                  <a:lin ang="5400000" scaled="0"/>
                </a:gradFill>
                <a:latin typeface="メイリオ" panose="020B0604030504040204" pitchFamily="50" charset="-128"/>
                <a:ea typeface="メイリオ" panose="020B0604030504040204" pitchFamily="50" charset="-128"/>
                <a:cs typeface="Segoe UI" pitchFamily="34" charset="0"/>
              </a:rPr>
              <a:t>マイクロソフトはいかなる責任も負わないものとします。</a:t>
            </a: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latin typeface="メイリオ" panose="020B0604030504040204" pitchFamily="50" charset="-128"/>
                <a:ea typeface="メイリオ" panose="020B0604030504040204" pitchFamily="50" charset="-128"/>
              </a:rPr>
              <a:t>4</a:t>
            </a:fld>
            <a:endParaRPr lang="en-US">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ゲーミング サービスおよび認証 </a:t>
            </a:r>
            <a:r>
              <a:rPr lang="en-US" altLang="ja-JP" dirty="0">
                <a:latin typeface="メイリオ" panose="020B0604030504040204" pitchFamily="50" charset="-128"/>
                <a:ea typeface="メイリオ" panose="020B0604030504040204" pitchFamily="50" charset="-128"/>
              </a:rPr>
              <a:t>VM</a:t>
            </a:r>
          </a:p>
          <a:p>
            <a:pPr marL="628650" lvl="1"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リフト アンド シフト</a:t>
            </a:r>
          </a:p>
          <a:p>
            <a:pPr marL="171450" lvl="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ゲーミング データベース</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SQL Server 2008 R2</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PaaS </a:t>
            </a:r>
            <a:r>
              <a:rPr lang="ja-JP" altLang="en-US" dirty="0">
                <a:latin typeface="メイリオ" panose="020B0604030504040204" pitchFamily="50" charset="-128"/>
                <a:ea typeface="メイリオ" panose="020B0604030504040204" pitchFamily="50" charset="-128"/>
              </a:rPr>
              <a:t>を検討 </a:t>
            </a:r>
            <a:r>
              <a:rPr lang="en-US" altLang="ja-JP" dirty="0">
                <a:latin typeface="メイリオ" panose="020B0604030504040204" pitchFamily="50" charset="-128"/>
                <a:ea typeface="メイリオ" panose="020B0604030504040204" pitchFamily="50" charset="-128"/>
              </a:rPr>
              <a:t>(</a:t>
            </a:r>
            <a:r>
              <a:rPr lang="ja-JP" altLang="en-US" dirty="0">
                <a:latin typeface="メイリオ" panose="020B0604030504040204" pitchFamily="50" charset="-128"/>
                <a:ea typeface="メイリオ" panose="020B0604030504040204" pitchFamily="50" charset="-128"/>
              </a:rPr>
              <a:t>可能な場合</a:t>
            </a:r>
            <a:r>
              <a:rPr lang="en-US" altLang="ja-JP" dirty="0">
                <a:latin typeface="メイリオ" panose="020B0604030504040204" pitchFamily="50" charset="-128"/>
                <a:ea typeface="メイリオ" panose="020B0604030504040204" pitchFamily="50" charset="-128"/>
              </a:rPr>
              <a:t>)</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Service Broker </a:t>
            </a:r>
            <a:r>
              <a:rPr lang="ja-JP" altLang="en-US" dirty="0">
                <a:latin typeface="メイリオ" panose="020B0604030504040204" pitchFamily="50" charset="-128"/>
                <a:ea typeface="メイリオ" panose="020B0604030504040204" pitchFamily="50" charset="-128"/>
              </a:rPr>
              <a:t>機能を実行</a:t>
            </a:r>
          </a:p>
          <a:p>
            <a:pPr marL="171450" lvl="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データ ウェアハウス</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SQL Server 2008 R2</a:t>
            </a:r>
          </a:p>
          <a:p>
            <a:pPr marL="628650" lvl="1"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数多くのレポート</a:t>
            </a:r>
          </a:p>
          <a:p>
            <a:pPr marL="628650" lvl="1"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開発者とカスタマー サービスによる直接接続</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1 </a:t>
            </a:r>
            <a:r>
              <a:rPr lang="ja-JP" altLang="en-US" dirty="0">
                <a:latin typeface="メイリオ" panose="020B0604030504040204" pitchFamily="50" charset="-128"/>
                <a:ea typeface="メイリオ" panose="020B0604030504040204" pitchFamily="50" charset="-128"/>
              </a:rPr>
              <a:t>時間ごとに </a:t>
            </a:r>
            <a:r>
              <a:rPr lang="en-US" altLang="ja-JP" dirty="0">
                <a:latin typeface="メイリオ" panose="020B0604030504040204" pitchFamily="50" charset="-128"/>
                <a:ea typeface="メイリオ" panose="020B0604030504040204" pitchFamily="50" charset="-128"/>
              </a:rPr>
              <a:t>SSIS </a:t>
            </a:r>
            <a:r>
              <a:rPr lang="ja-JP" altLang="en-US" dirty="0">
                <a:latin typeface="メイリオ" panose="020B0604030504040204" pitchFamily="50" charset="-128"/>
                <a:ea typeface="メイリオ" panose="020B0604030504040204" pitchFamily="50" charset="-128"/>
              </a:rPr>
              <a:t>ジョブによって供給されるデータ</a:t>
            </a:r>
          </a:p>
          <a:p>
            <a:pPr marL="171450" lvl="0" indent="-171450">
              <a:buFont typeface="Arial" panose="020B0604020202020204" pitchFamily="34" charset="0"/>
              <a:buChar char="•"/>
            </a:pPr>
            <a:r>
              <a:rPr lang="ja-JP" altLang="en-US" dirty="0">
                <a:latin typeface="メイリオ" panose="020B0604030504040204" pitchFamily="50" charset="-128"/>
                <a:ea typeface="メイリオ" panose="020B0604030504040204" pitchFamily="50" charset="-128"/>
              </a:rPr>
              <a:t>レポート</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SSAS </a:t>
            </a:r>
            <a:r>
              <a:rPr lang="ja-JP" altLang="en-US" dirty="0">
                <a:latin typeface="メイリオ" panose="020B0604030504040204" pitchFamily="50" charset="-128"/>
                <a:ea typeface="メイリオ" panose="020B0604030504040204" pitchFamily="50" charset="-128"/>
              </a:rPr>
              <a:t>キューブからレポートにデータを供給</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SSRS </a:t>
            </a:r>
            <a:r>
              <a:rPr lang="ja-JP" altLang="en-US" dirty="0">
                <a:latin typeface="メイリオ" panose="020B0604030504040204" pitchFamily="50" charset="-128"/>
                <a:ea typeface="メイリオ" panose="020B0604030504040204" pitchFamily="50" charset="-128"/>
              </a:rPr>
              <a:t>レポート</a:t>
            </a:r>
          </a:p>
          <a:p>
            <a:pPr marL="628650" lvl="1" indent="-171450">
              <a:buFont typeface="Arial" panose="020B0604020202020204" pitchFamily="34" charset="0"/>
              <a:buChar char="•"/>
            </a:pPr>
            <a:r>
              <a:rPr lang="en-US" altLang="ja-JP" dirty="0">
                <a:latin typeface="メイリオ" panose="020B0604030504040204" pitchFamily="50" charset="-128"/>
                <a:ea typeface="メイリオ" panose="020B0604030504040204" pitchFamily="50" charset="-128"/>
              </a:rPr>
              <a:t>SharePoint </a:t>
            </a:r>
            <a:r>
              <a:rPr lang="ja-JP" altLang="en-US" dirty="0">
                <a:latin typeface="メイリオ" panose="020B0604030504040204" pitchFamily="50" charset="-128"/>
                <a:ea typeface="メイリオ" panose="020B0604030504040204" pitchFamily="50" charset="-128"/>
              </a:rPr>
              <a:t>に送信</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2132461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a:p>
        </p:txBody>
      </p:sp>
    </p:spTree>
    <p:extLst>
      <p:ext uri="{BB962C8B-B14F-4D97-AF65-F5344CB8AC3E}">
        <p14:creationId xmlns:p14="http://schemas.microsoft.com/office/powerpoint/2010/main" val="4216677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a:p>
        </p:txBody>
      </p:sp>
    </p:spTree>
    <p:extLst>
      <p:ext uri="{BB962C8B-B14F-4D97-AF65-F5344CB8AC3E}">
        <p14:creationId xmlns:p14="http://schemas.microsoft.com/office/powerpoint/2010/main" val="1669752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fontAlgn="auto" latinLnBrk="0" hangingPunct="1">
              <a:lnSpc>
                <a:spcPct val="100000"/>
              </a:lnSpc>
              <a:spcBef>
                <a:spcPts val="0"/>
              </a:spcBef>
              <a:spcAft>
                <a:spcPts val="0"/>
              </a:spcAft>
              <a:buClrTx/>
              <a:buSzTx/>
              <a:buFontTx/>
              <a:buNone/>
              <a:tabLst/>
              <a:defRPr/>
            </a:pPr>
            <a:r>
              <a:rPr lang="ja-JP" altLang="en-US" dirty="0">
                <a:latin typeface="メイリオ" panose="020B0604030504040204" pitchFamily="50" charset="-128"/>
                <a:ea typeface="メイリオ" panose="020B0604030504040204" pitchFamily="50" charset="-128"/>
              </a:rPr>
              <a:t>これは、このようなシナリオの一般的なアーキテクチャの図です。この図からインスピレーションを得ることができます。この図は、ホワイトボード設計セッション受講者ガイド内で使用されているものです。</a:t>
            </a:r>
          </a:p>
          <a:p>
            <a:endParaRPr lang="ja-JP" altLang="en-US" dirty="0">
              <a:latin typeface="メイリオ" panose="020B0604030504040204" pitchFamily="50" charset="-128"/>
              <a:ea typeface="メイリオ" panose="020B0604030504040204" pitchFamily="50" charset="-128"/>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443932" y="456225"/>
            <a:ext cx="5571855" cy="1159548"/>
          </a:xfrm>
          <a:prstGeom prst="rect">
            <a:avLst/>
          </a:prstGeom>
        </p:spPr>
        <p:txBody>
          <a:bodyPr wrap="square">
            <a:spAutoFit/>
          </a:bodyPr>
          <a:lstStyle/>
          <a:p>
            <a:pPr>
              <a:lnSpc>
                <a:spcPct val="90000"/>
              </a:lnSpc>
            </a:pPr>
            <a:r>
              <a:rPr lang="ja-JP" altLang="en-US" sz="3800" b="1" kern="1200" cap="none" spc="-98" baseline="0">
                <a:ln w="3175">
                  <a:noFill/>
                </a:ln>
                <a:solidFill>
                  <a:schemeClr val="tx1"/>
                </a:solidFill>
                <a:effectLst/>
                <a:latin typeface="メイリオ" panose="020B0604030504040204" pitchFamily="50" charset="-128"/>
                <a:ea typeface="メイリオ" panose="020B0604030504040204" pitchFamily="50" charset="-128"/>
                <a:cs typeface="Segoe UI" panose="020B0502040204020203" pitchFamily="34" charset="0"/>
              </a:rPr>
              <a:t>マイクロソフト クラウド </a:t>
            </a:r>
            <a:br>
              <a:rPr lang="en-US" altLang="ja-JP" sz="3800" b="1" kern="1200" cap="none" spc="-98" baseline="0">
                <a:ln w="3175">
                  <a:noFill/>
                </a:ln>
                <a:solidFill>
                  <a:schemeClr val="tx1"/>
                </a:solidFill>
                <a:effectLst/>
                <a:latin typeface="メイリオ" panose="020B0604030504040204" pitchFamily="50" charset="-128"/>
                <a:ea typeface="メイリオ" panose="020B0604030504040204" pitchFamily="50" charset="-128"/>
                <a:cs typeface="Segoe UI" panose="020B0502040204020203" pitchFamily="34" charset="0"/>
              </a:rPr>
            </a:br>
            <a:r>
              <a:rPr lang="ja-JP" altLang="en-US" sz="3800" b="1" kern="1200" cap="none" spc="-98" baseline="0">
                <a:ln w="3175">
                  <a:noFill/>
                </a:ln>
                <a:solidFill>
                  <a:schemeClr val="tx1"/>
                </a:solidFill>
                <a:effectLst/>
                <a:latin typeface="メイリオ" panose="020B0604030504040204" pitchFamily="50" charset="-128"/>
                <a:ea typeface="メイリオ" panose="020B0604030504040204" pitchFamily="50" charset="-128"/>
                <a:cs typeface="Segoe UI" panose="020B0502040204020203" pitchFamily="34" charset="0"/>
              </a:rPr>
              <a:t>ワークショップ</a:t>
            </a:r>
            <a:endParaRPr lang="en-US" sz="3800" b="1" kern="1200" cap="none" spc="-98" baseline="0" dirty="0">
              <a:ln w="3175">
                <a:noFill/>
              </a:ln>
              <a:solidFill>
                <a:schemeClr val="tx1"/>
              </a:solidFill>
              <a:effectLst/>
              <a:latin typeface="メイリオ" panose="020B0604030504040204" pitchFamily="50" charset="-128"/>
              <a:ea typeface="メイリオ" panose="020B0604030504040204" pitchFamily="50" charset="-128"/>
              <a:cs typeface="Segoe UI" panose="020B0502040204020203" pitchFamily="34" charset="0"/>
            </a:endParaRP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latin typeface="メイリオ" panose="020B0604030504040204" pitchFamily="50" charset="-128"/>
                <a:ea typeface="メイリオ" panose="020B0604030504040204" pitchFamily="50" charset="-128"/>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8.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noAutofit/>
          </a:bodyPr>
          <a:lstStyle/>
          <a:p>
            <a:r>
              <a:rPr lang="en-US" altLang="ja-JP" kern="100" spc="0" dirty="0">
                <a:latin typeface="メイリオ" panose="020B0604030504040204" pitchFamily="50" charset="-128"/>
                <a:ea typeface="メイリオ" panose="020B0604030504040204" pitchFamily="50" charset="-128"/>
              </a:rPr>
              <a:t>SQL </a:t>
            </a:r>
            <a:r>
              <a:rPr lang="ja-JP" altLang="en-US" kern="100" spc="0" dirty="0">
                <a:latin typeface="メイリオ" panose="020B0604030504040204" pitchFamily="50" charset="-128"/>
                <a:ea typeface="メイリオ" panose="020B0604030504040204" pitchFamily="50" charset="-128"/>
              </a:rPr>
              <a:t>データベースを </a:t>
            </a:r>
            <a:r>
              <a:rPr lang="en-US" altLang="ja-JP" kern="100" spc="0" dirty="0">
                <a:latin typeface="メイリオ" panose="020B0604030504040204" pitchFamily="50" charset="-128"/>
                <a:ea typeface="メイリオ" panose="020B0604030504040204" pitchFamily="50" charset="-128"/>
              </a:rPr>
              <a:t>Azure </a:t>
            </a:r>
            <a:r>
              <a:rPr lang="ja-JP" altLang="en-US" kern="100" spc="0" dirty="0">
                <a:latin typeface="メイリオ" panose="020B0604030504040204" pitchFamily="50" charset="-128"/>
                <a:ea typeface="メイリオ" panose="020B0604030504040204" pitchFamily="50" charset="-128"/>
              </a:rPr>
              <a:t>に移行する</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0" y="4335774"/>
            <a:ext cx="7171337" cy="1792326"/>
          </a:xfrm>
        </p:spPr>
        <p:txBody>
          <a:bodyPr>
            <a:noAutofit/>
          </a:bodyPr>
          <a:lstStyle/>
          <a:p>
            <a:endParaRPr lang="en-US" kern="100"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ステップ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2: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ソリューションの設計</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noAutofit/>
          </a:bodyPr>
          <a:lstStyle/>
          <a:p>
            <a:pPr>
              <a:lnSpc>
                <a:spcPct val="90000"/>
              </a:lnSpc>
              <a:spcAft>
                <a:spcPts val="600"/>
              </a:spcAft>
            </a:pPr>
            <a:r>
              <a:rPr lang="ja-JP" altLang="en-US" sz="3200" kern="100" dirty="0">
                <a:latin typeface="メイリオ" panose="020B0604030504040204" pitchFamily="50" charset="-128"/>
                <a:ea typeface="メイリオ" panose="020B0604030504040204" pitchFamily="50" charset="-128"/>
              </a:rPr>
              <a:t>成果</a:t>
            </a:r>
          </a:p>
          <a:p>
            <a:pPr>
              <a:lnSpc>
                <a:spcPct val="90000"/>
              </a:lnSpc>
              <a:spcAft>
                <a:spcPts val="600"/>
              </a:spcAft>
            </a:pP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ソリューションを設計し、そのソリューションを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15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分のチョークトーク形式で</a:t>
            </a:r>
            <a:b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b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お客様の対象者にプレゼンテーションする準備をする。 </a:t>
            </a:r>
          </a:p>
          <a:p>
            <a:pPr>
              <a:lnSpc>
                <a:spcPct val="90000"/>
              </a:lnSpc>
              <a:spcAft>
                <a:spcPts val="600"/>
              </a:spcAft>
            </a:pPr>
            <a:endParaRPr lang="ja-JP" altLang="en-US" sz="2000" kern="100" dirty="0">
              <a:latin typeface="メイリオ" panose="020B0604030504040204" pitchFamily="50" charset="-128"/>
              <a:ea typeface="メイリオ" panose="020B0604030504040204" pitchFamily="50" charset="-128"/>
            </a:endParaRPr>
          </a:p>
          <a:p>
            <a:pPr>
              <a:lnSpc>
                <a:spcPct val="90000"/>
              </a:lnSpc>
              <a:spcAft>
                <a:spcPts val="600"/>
              </a:spcAft>
            </a:pPr>
            <a:r>
              <a:rPr lang="ja-JP" altLang="en-US" sz="3200" kern="100" dirty="0">
                <a:latin typeface="メイリオ" panose="020B0604030504040204" pitchFamily="50" charset="-128"/>
                <a:ea typeface="メイリオ" panose="020B0604030504040204" pitchFamily="50" charset="-128"/>
              </a:rPr>
              <a:t>所要時間</a:t>
            </a:r>
          </a:p>
          <a:p>
            <a:pPr>
              <a:lnSpc>
                <a:spcPct val="90000"/>
              </a:lnSpc>
              <a:spcAft>
                <a:spcPts val="600"/>
              </a:spcAft>
            </a:pP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60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分</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490894528"/>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pPr marR="0"/>
                      <a:r>
                        <a:rPr lang="ja-JP" altLang="en-US" sz="1300" b="1" i="0" kern="100" spc="0" dirty="0">
                          <a:latin typeface="メイリオ" panose="020B0604030504040204" pitchFamily="50" charset="-128"/>
                          <a:ea typeface="メイリオ" panose="020B0604030504040204" pitchFamily="50" charset="-128"/>
                          <a:cs typeface="Segoe UI" panose="020B0502040204020203" pitchFamily="34" charset="0"/>
                        </a:rPr>
                        <a:t>ビジネス </a:t>
                      </a:r>
                      <a:r>
                        <a:rPr lang="ja-JP" altLang="en-US" sz="1300" b="1" i="0" kern="100" spc="0" dirty="0">
                          <a:solidFill>
                            <a:schemeClr val="dk1"/>
                          </a:solidFill>
                          <a:latin typeface="メイリオ" panose="020B0604030504040204" pitchFamily="50" charset="-128"/>
                          <a:ea typeface="メイリオ" panose="020B0604030504040204" pitchFamily="50" charset="-128"/>
                          <a:cs typeface="Segoe UI" panose="020B0502040204020203" pitchFamily="34" charset="0"/>
                        </a:rPr>
                        <a:t>ニーズ</a:t>
                      </a:r>
                    </a:p>
                    <a:p>
                      <a:pPr marR="0"/>
                      <a:r>
                        <a:rPr lang="en-US" altLang="ja-JP" sz="1300" b="0" i="0" kern="100" spc="0" dirty="0">
                          <a:latin typeface="メイリオ" panose="020B0604030504040204" pitchFamily="50" charset="-128"/>
                          <a:ea typeface="メイリオ" panose="020B0604030504040204" pitchFamily="50" charset="-128"/>
                          <a:cs typeface="Segoe UI" panose="020B0502040204020203" pitchFamily="34" charset="0"/>
                        </a:rPr>
                        <a:t>(10 </a:t>
                      </a:r>
                      <a:r>
                        <a:rPr lang="ja-JP" altLang="en-US" sz="1300" b="0" i="0" kern="100" spc="0" dirty="0">
                          <a:latin typeface="メイリオ" panose="020B0604030504040204" pitchFamily="50" charset="-128"/>
                          <a:ea typeface="メイリオ" panose="020B0604030504040204" pitchFamily="50" charset="-128"/>
                          <a:cs typeface="Segoe UI" panose="020B0502040204020203" pitchFamily="34" charset="0"/>
                        </a:rPr>
                        <a:t>分</a:t>
                      </a:r>
                      <a:r>
                        <a:rPr lang="en-US" altLang="ja-JP" sz="1300" b="0" i="0" kern="100" spc="0" dirty="0">
                          <a:latin typeface="メイリオ" panose="020B0604030504040204" pitchFamily="50" charset="-128"/>
                          <a:ea typeface="メイリオ" panose="020B0604030504040204" pitchFamily="50" charset="-128"/>
                          <a:cs typeface="Segoe UI" panose="020B0502040204020203" pitchFamily="34" charset="0"/>
                        </a:rPr>
                        <a:t>)</a:t>
                      </a:r>
                      <a:br>
                        <a:rPr lang="en-US" altLang="ja-JP" sz="1300" b="0" i="0" kern="100" spc="0" dirty="0">
                          <a:latin typeface="メイリオ" panose="020B0604030504040204" pitchFamily="50" charset="-128"/>
                          <a:ea typeface="メイリオ" panose="020B0604030504040204" pitchFamily="50" charset="-128"/>
                          <a:cs typeface="Segoe UI" panose="020B0502040204020203" pitchFamily="34" charset="0"/>
                        </a:rPr>
                      </a:br>
                      <a:endParaRPr lang="en-US" altLang="ja-JP" sz="1300" b="0" i="0" kern="100" spc="0" dirty="0">
                        <a:latin typeface="メイリオ" panose="020B0604030504040204" pitchFamily="50" charset="-128"/>
                        <a:ea typeface="メイリオ" panose="020B0604030504040204" pitchFamily="50" charset="-128"/>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ja-JP" altLang="en-US" sz="1300" b="0" i="0" kern="100" spc="0" dirty="0">
                          <a:solidFill>
                            <a:schemeClr val="bg1"/>
                          </a:solidFill>
                          <a:latin typeface="メイリオ" panose="020B0604030504040204" pitchFamily="50" charset="-128"/>
                          <a:ea typeface="メイリオ" panose="020B0604030504040204" pitchFamily="50" charset="-128"/>
                          <a:cs typeface="Segoe UI" panose="020B0502040204020203" pitchFamily="34" charset="0"/>
                        </a:rPr>
                        <a:t>ガイドに記載された質問に回答し、回答をフリップチャートに一覧にする</a:t>
                      </a:r>
                    </a:p>
                    <a:p>
                      <a:pPr marR="0"/>
                      <a:endParaRPr lang="ja-JP" altLang="en-US" sz="1300" b="0" i="0" kern="100" spc="0" dirty="0">
                        <a:latin typeface="メイリオ" panose="020B0604030504040204" pitchFamily="50" charset="-128"/>
                        <a:ea typeface="メイリオ" panose="020B0604030504040204" pitchFamily="50" charset="-128"/>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pPr marR="0"/>
                      <a:r>
                        <a:rPr lang="ja-JP" altLang="en-US" sz="1300" b="1" i="0" kern="100" spc="0" dirty="0">
                          <a:latin typeface="メイリオ" panose="020B0604030504040204" pitchFamily="50" charset="-128"/>
                          <a:ea typeface="メイリオ" panose="020B0604030504040204" pitchFamily="50" charset="-128"/>
                          <a:cs typeface="Segoe UI" panose="020B0502040204020203" pitchFamily="34" charset="0"/>
                        </a:rPr>
                        <a:t>設計</a:t>
                      </a:r>
                    </a:p>
                    <a:p>
                      <a:pPr marL="0" marR="0" algn="l" defTabSz="932742" rtl="0" eaLnBrk="1" latinLnBrk="0" hangingPunct="1"/>
                      <a:r>
                        <a:rPr lang="en-US" altLang="ja-JP" sz="1300" b="0" i="0" kern="100" spc="0" dirty="0">
                          <a:solidFill>
                            <a:schemeClr val="dk1"/>
                          </a:solidFill>
                          <a:latin typeface="メイリオ" panose="020B0604030504040204" pitchFamily="50" charset="-128"/>
                          <a:ea typeface="メイリオ" panose="020B0604030504040204" pitchFamily="50" charset="-128"/>
                          <a:cs typeface="Segoe UI" panose="020B0502040204020203" pitchFamily="34" charset="0"/>
                        </a:rPr>
                        <a:t>(35 </a:t>
                      </a:r>
                      <a:r>
                        <a:rPr lang="ja-JP" altLang="en-US" sz="1300" b="0" i="0" kern="100" spc="0" dirty="0">
                          <a:solidFill>
                            <a:schemeClr val="dk1"/>
                          </a:solidFill>
                          <a:latin typeface="メイリオ" panose="020B0604030504040204" pitchFamily="50" charset="-128"/>
                          <a:ea typeface="メイリオ" panose="020B0604030504040204" pitchFamily="50" charset="-128"/>
                          <a:cs typeface="Segoe UI" panose="020B0502040204020203" pitchFamily="34" charset="0"/>
                        </a:rPr>
                        <a:t>分</a:t>
                      </a:r>
                      <a:r>
                        <a:rPr lang="en-US" altLang="ja-JP" sz="1300" b="0" i="0" kern="100" spc="0" dirty="0">
                          <a:solidFill>
                            <a:schemeClr val="dk1"/>
                          </a:solidFill>
                          <a:latin typeface="メイリオ" panose="020B0604030504040204" pitchFamily="50" charset="-128"/>
                          <a:ea typeface="メイリオ" panose="020B0604030504040204" pitchFamily="50" charset="-128"/>
                          <a:cs typeface="Segoe UI" panose="020B0502040204020203" pitchFamily="34" charset="0"/>
                        </a:rPr>
                        <a:t>)</a:t>
                      </a:r>
                      <a:br>
                        <a:rPr lang="en-US" altLang="ja-JP" sz="1300" b="0" i="0" kern="100" spc="0" dirty="0">
                          <a:solidFill>
                            <a:schemeClr val="dk1"/>
                          </a:solidFill>
                          <a:latin typeface="メイリオ" panose="020B0604030504040204" pitchFamily="50" charset="-128"/>
                          <a:ea typeface="メイリオ" panose="020B0604030504040204" pitchFamily="50" charset="-128"/>
                          <a:cs typeface="Segoe UI" panose="020B0502040204020203" pitchFamily="34" charset="0"/>
                        </a:rPr>
                      </a:br>
                      <a:endParaRPr lang="en-US" altLang="ja-JP" sz="1300" b="0" i="0" kern="100" spc="0" dirty="0">
                        <a:solidFill>
                          <a:schemeClr val="dk1"/>
                        </a:solidFill>
                        <a:latin typeface="メイリオ" panose="020B0604030504040204" pitchFamily="50" charset="-128"/>
                        <a:ea typeface="メイリオ" panose="020B0604030504040204" pitchFamily="50" charset="-128"/>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ja-JP" altLang="en-US" sz="1300" i="0" kern="100" spc="0" baseline="0" dirty="0">
                          <a:solidFill>
                            <a:schemeClr val="bg1"/>
                          </a:solidFill>
                          <a:latin typeface="メイリオ" panose="020B0604030504040204" pitchFamily="50" charset="-128"/>
                          <a:ea typeface="メイリオ" panose="020B0604030504040204" pitchFamily="50" charset="-128"/>
                          <a:cs typeface="Segoe UI" panose="020B0502040204020203" pitchFamily="34" charset="0"/>
                        </a:rPr>
                        <a:t>時間が許す限り多くの記載要件に対応するソリューションを設計する</a:t>
                      </a:r>
                      <a:br>
                        <a:rPr lang="en-US" altLang="ja-JP" sz="1300" i="0" kern="100" spc="0" baseline="0" dirty="0">
                          <a:solidFill>
                            <a:schemeClr val="bg1"/>
                          </a:solidFill>
                          <a:latin typeface="メイリオ" panose="020B0604030504040204" pitchFamily="50" charset="-128"/>
                          <a:ea typeface="メイリオ" panose="020B0604030504040204" pitchFamily="50" charset="-128"/>
                          <a:cs typeface="Segoe UI" panose="020B0502040204020203" pitchFamily="34" charset="0"/>
                        </a:rPr>
                      </a:br>
                      <a:r>
                        <a:rPr lang="ja-JP" altLang="en-US" sz="1300" i="0" kern="100" spc="0" baseline="0" dirty="0">
                          <a:solidFill>
                            <a:schemeClr val="bg1"/>
                          </a:solidFill>
                          <a:latin typeface="メイリオ" panose="020B0604030504040204" pitchFamily="50" charset="-128"/>
                          <a:ea typeface="メイリオ" panose="020B0604030504040204" pitchFamily="50" charset="-128"/>
                          <a:cs typeface="Segoe UI" panose="020B0502040204020203" pitchFamily="34" charset="0"/>
                        </a:rPr>
                        <a:t>ソリューションをフリップチャートで示す</a:t>
                      </a:r>
                    </a:p>
                    <a:p>
                      <a:pPr marR="0"/>
                      <a:endParaRPr lang="ja-JP" altLang="en-US" sz="1300" i="0" kern="100" spc="0" dirty="0">
                        <a:latin typeface="メイリオ" panose="020B0604030504040204" pitchFamily="50" charset="-128"/>
                        <a:ea typeface="メイリオ" panose="020B0604030504040204" pitchFamily="50" charset="-128"/>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pPr marR="0"/>
                      <a:r>
                        <a:rPr lang="ja-JP" altLang="en-US" sz="1300" b="1" i="0" kern="100" spc="0" dirty="0">
                          <a:latin typeface="メイリオ" panose="020B0604030504040204" pitchFamily="50" charset="-128"/>
                          <a:ea typeface="メイリオ" panose="020B0604030504040204" pitchFamily="50" charset="-128"/>
                          <a:cs typeface="Segoe UI" panose="020B0502040204020203" pitchFamily="34" charset="0"/>
                        </a:rPr>
                        <a:t>準備</a:t>
                      </a:r>
                    </a:p>
                    <a:p>
                      <a:pPr marL="0" marR="0" indent="0" algn="l" defTabSz="932742" rtl="0" eaLnBrk="1" fontAlgn="auto" latinLnBrk="0" hangingPunct="1">
                        <a:lnSpc>
                          <a:spcPct val="100000"/>
                        </a:lnSpc>
                        <a:spcBef>
                          <a:spcPts val="0"/>
                        </a:spcBef>
                        <a:spcAft>
                          <a:spcPts val="0"/>
                        </a:spcAft>
                        <a:buClrTx/>
                        <a:buSzTx/>
                        <a:buFontTx/>
                        <a:buNone/>
                        <a:tabLst/>
                        <a:defRPr/>
                      </a:pPr>
                      <a:r>
                        <a:rPr lang="en-US" altLang="ja-JP" sz="1300" b="0" i="0" kern="100" spc="0" dirty="0">
                          <a:solidFill>
                            <a:schemeClr val="dk1"/>
                          </a:solidFill>
                          <a:latin typeface="メイリオ" panose="020B0604030504040204" pitchFamily="50" charset="-128"/>
                          <a:ea typeface="メイリオ" panose="020B0604030504040204" pitchFamily="50" charset="-128"/>
                          <a:cs typeface="Segoe UI" panose="020B0502040204020203" pitchFamily="34" charset="0"/>
                        </a:rPr>
                        <a:t>(15 </a:t>
                      </a:r>
                      <a:r>
                        <a:rPr lang="ja-JP" altLang="en-US" sz="1300" b="0" i="0" kern="100" spc="0" dirty="0">
                          <a:solidFill>
                            <a:schemeClr val="dk1"/>
                          </a:solidFill>
                          <a:latin typeface="メイリオ" panose="020B0604030504040204" pitchFamily="50" charset="-128"/>
                          <a:ea typeface="メイリオ" panose="020B0604030504040204" pitchFamily="50" charset="-128"/>
                          <a:cs typeface="Segoe UI" panose="020B0502040204020203" pitchFamily="34" charset="0"/>
                        </a:rPr>
                        <a:t>分</a:t>
                      </a:r>
                      <a:r>
                        <a:rPr lang="en-US" altLang="ja-JP" sz="1300" b="0" i="0" kern="100" spc="0" dirty="0">
                          <a:solidFill>
                            <a:schemeClr val="dk1"/>
                          </a:solidFill>
                          <a:latin typeface="メイリオ" panose="020B0604030504040204" pitchFamily="50" charset="-128"/>
                          <a:ea typeface="メイリオ" panose="020B0604030504040204" pitchFamily="50" charset="-128"/>
                          <a:cs typeface="Segoe UI" panose="020B0502040204020203" pitchFamily="34" charset="0"/>
                        </a:rPr>
                        <a:t>)</a:t>
                      </a:r>
                    </a:p>
                    <a:p>
                      <a:pPr marR="0"/>
                      <a:endParaRPr lang="ja-JP" altLang="en-US" sz="1300" b="1" i="0" kern="100" spc="0" dirty="0">
                        <a:latin typeface="メイリオ" panose="020B0604030504040204" pitchFamily="50" charset="-128"/>
                        <a:ea typeface="メイリオ" panose="020B0604030504040204" pitchFamily="50" charset="-128"/>
                        <a:cs typeface="Segoe UI" panose="020B0502040204020203" pitchFamily="34" charset="0"/>
                      </a:endParaRPr>
                    </a:p>
                  </a:txBody>
                  <a:tcPr marL="67235" marR="67235" marT="33617" marB="33617"/>
                </a:tc>
                <a:tc>
                  <a:txBody>
                    <a:bodyPr/>
                    <a:lstStyle/>
                    <a:p>
                      <a:pPr marL="285750" marR="0" lvl="0" indent="-285750">
                        <a:buFont typeface="Arial" panose="020B0604020202020204" pitchFamily="34" charset="0"/>
                        <a:buChar char="•"/>
                      </a:pPr>
                      <a:r>
                        <a:rPr lang="ja-JP" altLang="en-US" sz="1300" i="0" kern="100" spc="0" dirty="0">
                          <a:latin typeface="メイリオ" panose="020B0604030504040204" pitchFamily="50" charset="-128"/>
                          <a:ea typeface="メイリオ" panose="020B0604030504040204" pitchFamily="50" charset="-128"/>
                          <a:cs typeface="Segoe UI" panose="020B0502040204020203" pitchFamily="34" charset="0"/>
                        </a:rPr>
                        <a:t>提案したソリューションでは対応していないお客様ニーズを特定する</a:t>
                      </a:r>
                    </a:p>
                    <a:p>
                      <a:pPr marL="285750" marR="0" lvl="0" indent="-285750">
                        <a:buFont typeface="Arial" panose="020B0604020202020204" pitchFamily="34" charset="0"/>
                        <a:buChar char="•"/>
                      </a:pPr>
                      <a:r>
                        <a:rPr lang="ja-JP" altLang="en-US" sz="1300" i="0" kern="100" spc="0" dirty="0">
                          <a:latin typeface="メイリオ" panose="020B0604030504040204" pitchFamily="50" charset="-128"/>
                          <a:ea typeface="メイリオ" panose="020B0604030504040204" pitchFamily="50" charset="-128"/>
                          <a:cs typeface="Segoe UI" panose="020B0502040204020203" pitchFamily="34" charset="0"/>
                        </a:rPr>
                        <a:t>ソリューションの利点を特定する</a:t>
                      </a:r>
                    </a:p>
                    <a:p>
                      <a:pPr marL="285750" marR="0" lvl="0" indent="-285750">
                        <a:buFont typeface="Arial" panose="020B0604020202020204" pitchFamily="34" charset="0"/>
                        <a:buChar char="•"/>
                      </a:pPr>
                      <a:r>
                        <a:rPr lang="ja-JP" altLang="en-US" sz="1300" i="0" kern="100" spc="0" dirty="0">
                          <a:latin typeface="メイリオ" panose="020B0604030504040204" pitchFamily="50" charset="-128"/>
                          <a:ea typeface="メイリオ" panose="020B0604030504040204" pitchFamily="50" charset="-128"/>
                          <a:cs typeface="Segoe UI" panose="020B0502040204020203" pitchFamily="34" charset="0"/>
                        </a:rPr>
                        <a:t>お客様の反論にどのように回答するかを決定する</a:t>
                      </a:r>
                    </a:p>
                    <a:p>
                      <a:pPr marL="285750" marR="0" lvl="0" indent="-285750">
                        <a:buFont typeface="Arial" panose="020B0604020202020204" pitchFamily="34" charset="0"/>
                        <a:buChar char="•"/>
                      </a:pPr>
                      <a:r>
                        <a:rPr lang="ja-JP" altLang="en-US" sz="1300" i="0" kern="100" spc="0" dirty="0">
                          <a:latin typeface="メイリオ" panose="020B0604030504040204" pitchFamily="50" charset="-128"/>
                          <a:ea typeface="メイリオ" panose="020B0604030504040204" pitchFamily="50" charset="-128"/>
                          <a:cs typeface="Segoe UI" panose="020B0502040204020203" pitchFamily="34" charset="0"/>
                        </a:rPr>
                        <a:t>お客様に対する </a:t>
                      </a:r>
                      <a:r>
                        <a:rPr lang="en-US" altLang="ja-JP" sz="1300" i="0" kern="100" spc="0" dirty="0">
                          <a:latin typeface="メイリオ" panose="020B0604030504040204" pitchFamily="50" charset="-128"/>
                          <a:ea typeface="メイリオ" panose="020B0604030504040204" pitchFamily="50" charset="-128"/>
                          <a:cs typeface="Segoe UI" panose="020B0502040204020203" pitchFamily="34" charset="0"/>
                        </a:rPr>
                        <a:t>15 </a:t>
                      </a:r>
                      <a:r>
                        <a:rPr lang="ja-JP" altLang="en-US" sz="1300" i="0" kern="100" spc="0" dirty="0">
                          <a:latin typeface="メイリオ" panose="020B0604030504040204" pitchFamily="50" charset="-128"/>
                          <a:ea typeface="メイリオ" panose="020B0604030504040204" pitchFamily="50" charset="-128"/>
                          <a:cs typeface="Segoe UI" panose="020B0502040204020203" pitchFamily="34" charset="0"/>
                        </a:rPr>
                        <a:t>分のプレゼンテーションを準備する</a:t>
                      </a:r>
                      <a:br>
                        <a:rPr lang="ja-JP" altLang="en-US" sz="1300" i="0" kern="100" spc="0" dirty="0">
                          <a:latin typeface="メイリオ" panose="020B0604030504040204" pitchFamily="50" charset="-128"/>
                          <a:ea typeface="メイリオ" panose="020B0604030504040204" pitchFamily="50" charset="-128"/>
                          <a:cs typeface="Segoe UI" panose="020B0502040204020203" pitchFamily="34" charset="0"/>
                        </a:rPr>
                      </a:br>
                      <a:endParaRPr lang="ja-JP" altLang="en-US" sz="1300" i="0" kern="100" spc="0" dirty="0">
                        <a:latin typeface="メイリオ" panose="020B0604030504040204" pitchFamily="50" charset="-128"/>
                        <a:ea typeface="メイリオ" panose="020B0604030504040204" pitchFamily="50" charset="-128"/>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ステップ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3: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ソリューションをプレゼンテーションする</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4" y="1062166"/>
            <a:ext cx="10296000" cy="5838521"/>
          </a:xfrm>
          <a:prstGeom prst="rect">
            <a:avLst/>
          </a:prstGeom>
          <a:noFill/>
        </p:spPr>
        <p:txBody>
          <a:bodyPr wrap="square" lIns="182880" tIns="146304" rIns="182880" bIns="146304" rtlCol="0">
            <a:noAutofit/>
          </a:bodyPr>
          <a:lstStyle/>
          <a:p>
            <a:pPr>
              <a:lnSpc>
                <a:spcPct val="90000"/>
              </a:lnSpc>
              <a:spcAft>
                <a:spcPts val="600"/>
              </a:spcAft>
            </a:pPr>
            <a:r>
              <a:rPr lang="ja-JP" altLang="en-US" sz="3200" kern="100" dirty="0">
                <a:latin typeface="メイリオ" panose="020B0604030504040204" pitchFamily="50" charset="-128"/>
                <a:ea typeface="メイリオ" panose="020B0604030504040204" pitchFamily="50" charset="-128"/>
              </a:rPr>
              <a:t>成果</a:t>
            </a:r>
          </a:p>
          <a:p>
            <a:pPr>
              <a:lnSpc>
                <a:spcPct val="90000"/>
              </a:lnSpc>
              <a:spcAft>
                <a:spcPts val="600"/>
              </a:spcAft>
            </a:pP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対象のお客様にソリューションを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15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分のチョークトーク形式でプレゼンテーションする </a:t>
            </a:r>
          </a:p>
          <a:p>
            <a:pPr>
              <a:lnSpc>
                <a:spcPct val="90000"/>
              </a:lnSpc>
              <a:spcAft>
                <a:spcPts val="600"/>
              </a:spcAft>
            </a:pPr>
            <a:endParaRPr lang="ja-JP" altLang="en-US" sz="2000" kern="100" dirty="0">
              <a:latin typeface="メイリオ" panose="020B0604030504040204" pitchFamily="50" charset="-128"/>
              <a:ea typeface="メイリオ" panose="020B0604030504040204" pitchFamily="50" charset="-128"/>
            </a:endParaRPr>
          </a:p>
          <a:p>
            <a:pPr>
              <a:lnSpc>
                <a:spcPct val="90000"/>
              </a:lnSpc>
              <a:spcAft>
                <a:spcPts val="600"/>
              </a:spcAft>
            </a:pPr>
            <a:r>
              <a:rPr lang="ja-JP" altLang="en-US" sz="3200" kern="100" dirty="0">
                <a:latin typeface="メイリオ" panose="020B0604030504040204" pitchFamily="50" charset="-128"/>
                <a:ea typeface="メイリオ" panose="020B0604030504040204" pitchFamily="50" charset="-128"/>
              </a:rPr>
              <a:t>所要時間</a:t>
            </a:r>
          </a:p>
          <a:p>
            <a:pPr>
              <a:lnSpc>
                <a:spcPct val="90000"/>
              </a:lnSpc>
              <a:spcAft>
                <a:spcPts val="600"/>
              </a:spcAft>
            </a:pP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30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分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プレゼンテーションとフィードバックの受け取りに各チーム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15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分ずつ</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 </a:t>
            </a:r>
          </a:p>
          <a:p>
            <a:pPr>
              <a:lnSpc>
                <a:spcPct val="90000"/>
              </a:lnSpc>
              <a:spcAft>
                <a:spcPts val="600"/>
              </a:spcAft>
            </a:pPr>
            <a:endParaRPr lang="ja-JP" altLang="en-US" sz="2000" kern="100" dirty="0">
              <a:latin typeface="メイリオ" panose="020B0604030504040204" pitchFamily="50" charset="-128"/>
              <a:ea typeface="メイリオ" panose="020B0604030504040204" pitchFamily="50" charset="-128"/>
            </a:endParaRPr>
          </a:p>
          <a:p>
            <a:pPr>
              <a:lnSpc>
                <a:spcPct val="90000"/>
              </a:lnSpc>
              <a:spcAft>
                <a:spcPts val="600"/>
              </a:spcAft>
            </a:pPr>
            <a:r>
              <a:rPr lang="ja-JP" altLang="en-US" sz="3200" kern="100" dirty="0">
                <a:latin typeface="メイリオ" panose="020B0604030504040204" pitchFamily="50" charset="-128"/>
                <a:ea typeface="メイリオ" panose="020B0604030504040204" pitchFamily="50" charset="-128"/>
              </a:rPr>
              <a:t>指示</a:t>
            </a:r>
          </a:p>
          <a:p>
            <a:pPr marL="342900" lvl="0" indent="-342900">
              <a:buFont typeface="Arial" panose="020B0604020202020204" pitchFamily="34" charset="0"/>
              <a:buChar char="•"/>
            </a:pPr>
            <a:r>
              <a:rPr lang="ja-JP" altLang="en-US" kern="100" dirty="0">
                <a:latin typeface="メイリオ" panose="020B0604030504040204" pitchFamily="50" charset="-128"/>
                <a:ea typeface="メイリオ" panose="020B0604030504040204" pitchFamily="50" charset="-128"/>
                <a:cs typeface="Segoe UI Semilight" panose="020B0402040204020203" pitchFamily="34" charset="0"/>
              </a:rPr>
              <a:t>別のテーブルとペアを組む。</a:t>
            </a:r>
          </a:p>
          <a:p>
            <a:pPr marL="342900" lvl="0" indent="-342900">
              <a:buFont typeface="Arial" panose="020B0604020202020204" pitchFamily="34" charset="0"/>
              <a:buChar char="•"/>
            </a:pPr>
            <a:r>
              <a:rPr lang="ja-JP" altLang="en-US" kern="100" dirty="0">
                <a:latin typeface="メイリオ" panose="020B0604030504040204" pitchFamily="50" charset="-128"/>
                <a:ea typeface="メイリオ" panose="020B0604030504040204" pitchFamily="50" charset="-128"/>
                <a:cs typeface="Segoe UI Semilight" panose="020B0402040204020203" pitchFamily="34" charset="0"/>
              </a:rPr>
              <a:t>一方のテーブルはマイクロソフト チーム、他方のテーブルはお客様とする。</a:t>
            </a:r>
          </a:p>
          <a:p>
            <a:pPr marL="342900" lvl="0" indent="-342900">
              <a:buFont typeface="Arial" panose="020B0604020202020204" pitchFamily="34" charset="0"/>
              <a:buChar char="•"/>
            </a:pPr>
            <a:r>
              <a:rPr lang="ja-JP" altLang="en-US" kern="100" dirty="0">
                <a:latin typeface="メイリオ" panose="020B0604030504040204" pitchFamily="50" charset="-128"/>
                <a:ea typeface="メイリオ" panose="020B0604030504040204" pitchFamily="50" charset="-128"/>
                <a:cs typeface="Segoe UI Semilight" panose="020B0402040204020203" pitchFamily="34" charset="0"/>
              </a:rPr>
              <a:t>マイクロソフト チームは提案ソリューションをお客様にプレゼンテーションする。</a:t>
            </a:r>
          </a:p>
          <a:p>
            <a:pPr marL="342900" lvl="0" indent="-342900">
              <a:buFont typeface="Arial" panose="020B0604020202020204" pitchFamily="34" charset="0"/>
              <a:buChar char="•"/>
            </a:pPr>
            <a:r>
              <a:rPr lang="ja-JP" altLang="en-US" kern="100" dirty="0">
                <a:latin typeface="メイリオ" panose="020B0604030504040204" pitchFamily="50" charset="-128"/>
                <a:ea typeface="メイリオ" panose="020B0604030504040204" pitchFamily="50" charset="-128"/>
                <a:cs typeface="Segoe UI Semilight" panose="020B0402040204020203" pitchFamily="34" charset="0"/>
              </a:rPr>
              <a:t>お客様はケース スタディの反論リストから反論を </a:t>
            </a:r>
            <a:r>
              <a:rPr lang="en-US" altLang="ja-JP" kern="100" dirty="0">
                <a:latin typeface="メイリオ" panose="020B0604030504040204" pitchFamily="50" charset="-128"/>
                <a:ea typeface="メイリオ" panose="020B0604030504040204" pitchFamily="50" charset="-128"/>
                <a:cs typeface="Segoe UI Semilight" panose="020B0402040204020203" pitchFamily="34" charset="0"/>
              </a:rPr>
              <a:t>1 </a:t>
            </a:r>
            <a:r>
              <a:rPr lang="ja-JP" altLang="en-US" kern="100" dirty="0">
                <a:latin typeface="メイリオ" panose="020B0604030504040204" pitchFamily="50" charset="-128"/>
                <a:ea typeface="メイリオ" panose="020B0604030504040204" pitchFamily="50" charset="-128"/>
                <a:cs typeface="Segoe UI Semilight" panose="020B0402040204020203" pitchFamily="34" charset="0"/>
              </a:rPr>
              <a:t>つ行う。</a:t>
            </a:r>
          </a:p>
          <a:p>
            <a:pPr marL="342900" lvl="0" indent="-342900">
              <a:buFont typeface="Arial" panose="020B0604020202020204" pitchFamily="34" charset="0"/>
              <a:buChar char="•"/>
            </a:pPr>
            <a:r>
              <a:rPr lang="ja-JP" altLang="en-US" kern="100" dirty="0">
                <a:latin typeface="メイリオ" panose="020B0604030504040204" pitchFamily="50" charset="-128"/>
                <a:ea typeface="メイリオ" panose="020B0604030504040204" pitchFamily="50" charset="-128"/>
                <a:cs typeface="Segoe UI Semilight" panose="020B0402040204020203" pitchFamily="34" charset="0"/>
              </a:rPr>
              <a:t>マイクロソフト チームは反論に回答する。</a:t>
            </a:r>
          </a:p>
          <a:p>
            <a:pPr marL="342900" lvl="0" indent="-342900">
              <a:buFont typeface="Arial" panose="020B0604020202020204" pitchFamily="34" charset="0"/>
              <a:buChar char="•"/>
            </a:pPr>
            <a:r>
              <a:rPr lang="ja-JP" altLang="en-US" kern="100" dirty="0">
                <a:latin typeface="メイリオ" panose="020B0604030504040204" pitchFamily="50" charset="-128"/>
                <a:ea typeface="メイリオ" panose="020B0604030504040204" pitchFamily="50" charset="-128"/>
                <a:cs typeface="Segoe UI Semilight" panose="020B0402040204020203" pitchFamily="34" charset="0"/>
              </a:rPr>
              <a:t>お客様チームはマイクロソフト チームにフィードバックを提供する。</a:t>
            </a:r>
          </a:p>
          <a:p>
            <a:pPr>
              <a:lnSpc>
                <a:spcPct val="90000"/>
              </a:lnSpc>
              <a:spcAft>
                <a:spcPts val="600"/>
              </a:spcAft>
            </a:pPr>
            <a:endPar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まとめ</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noAutofit/>
          </a:bodyPr>
          <a:lstStyle/>
          <a:p>
            <a:pPr>
              <a:lnSpc>
                <a:spcPct val="90000"/>
              </a:lnSpc>
              <a:spcAft>
                <a:spcPts val="600"/>
              </a:spcAft>
            </a:pPr>
            <a:r>
              <a:rPr lang="ja-JP" altLang="en-US" sz="3200" kern="100" dirty="0">
                <a:latin typeface="メイリオ" panose="020B0604030504040204" pitchFamily="50" charset="-128"/>
                <a:ea typeface="メイリオ" panose="020B0604030504040204" pitchFamily="50" charset="-128"/>
              </a:rPr>
              <a:t>成果</a:t>
            </a:r>
          </a:p>
          <a:p>
            <a:pPr>
              <a:lnSpc>
                <a:spcPct val="90000"/>
              </a:lnSpc>
              <a:spcAft>
                <a:spcPts val="600"/>
              </a:spcAft>
            </a:pP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このケース スタディの推奨ソリューションを特定する。</a:t>
            </a:r>
          </a:p>
          <a:p>
            <a:pPr>
              <a:lnSpc>
                <a:spcPct val="90000"/>
              </a:lnSpc>
              <a:spcAft>
                <a:spcPts val="600"/>
              </a:spcAft>
            </a:pP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他のチームが設計したソリューションを特定する。</a:t>
            </a:r>
          </a:p>
          <a:p>
            <a:pPr>
              <a:lnSpc>
                <a:spcPct val="90000"/>
              </a:lnSpc>
              <a:spcAft>
                <a:spcPts val="600"/>
              </a:spcAft>
            </a:pPr>
            <a:endParaRPr lang="ja-JP" altLang="en-US" sz="2000" kern="100">
              <a:latin typeface="メイリオ" panose="020B0604030504040204" pitchFamily="50" charset="-128"/>
              <a:ea typeface="メイリオ" panose="020B0604030504040204" pitchFamily="50" charset="-128"/>
            </a:endParaRPr>
          </a:p>
          <a:p>
            <a:pPr>
              <a:lnSpc>
                <a:spcPct val="90000"/>
              </a:lnSpc>
              <a:spcAft>
                <a:spcPts val="600"/>
              </a:spcAft>
            </a:pPr>
            <a:r>
              <a:rPr lang="ja-JP" altLang="en-US" sz="3200" kern="100">
                <a:latin typeface="メイリオ" panose="020B0604030504040204" pitchFamily="50" charset="-128"/>
                <a:ea typeface="メイリオ" panose="020B0604030504040204" pitchFamily="50" charset="-128"/>
              </a:rPr>
              <a:t>所要</a:t>
            </a:r>
            <a:r>
              <a:rPr lang="ja-JP" altLang="en-US" sz="3200" kern="100" dirty="0">
                <a:latin typeface="メイリオ" panose="020B0604030504040204" pitchFamily="50" charset="-128"/>
                <a:ea typeface="メイリオ" panose="020B0604030504040204" pitchFamily="50" charset="-128"/>
              </a:rPr>
              <a:t>時間</a:t>
            </a:r>
          </a:p>
          <a:p>
            <a:pPr>
              <a:lnSpc>
                <a:spcPct val="90000"/>
              </a:lnSpc>
              <a:spcAft>
                <a:spcPts val="600"/>
              </a:spcAft>
            </a:pP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15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分</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a:t>
            </a:r>
            <a:r>
              <a:rPr lang="ja-JP" altLang="en-US"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される対象者</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sp>
        <p:nvSpPr>
          <p:cNvPr id="3" name="Content Placeholder 2"/>
          <p:cNvSpPr>
            <a:spLocks noGrp="1"/>
          </p:cNvSpPr>
          <p:nvPr>
            <p:ph type="body" sz="quarter" idx="10"/>
          </p:nvPr>
        </p:nvSpPr>
        <p:spPr>
          <a:xfrm>
            <a:off x="269239" y="1189177"/>
            <a:ext cx="9237899" cy="5379312"/>
          </a:xfrm>
        </p:spPr>
        <p:txBody>
          <a:bodyPr>
            <a:noAutofit/>
          </a:bodyPr>
          <a:lstStyle/>
          <a:p>
            <a:r>
              <a:rPr lang="en-US" altLang="ja-JP" sz="2800" kern="100" dirty="0">
                <a:solidFill>
                  <a:schemeClr val="tx1"/>
                </a:solidFill>
                <a:latin typeface="メイリオ" panose="020B0604030504040204" pitchFamily="50" charset="-128"/>
                <a:ea typeface="メイリオ" panose="020B0604030504040204" pitchFamily="50" charset="-128"/>
              </a:rPr>
              <a:t>Wide World Importers </a:t>
            </a:r>
            <a:r>
              <a:rPr lang="ja-JP" altLang="en-US" sz="2800" kern="100" dirty="0">
                <a:solidFill>
                  <a:schemeClr val="tx1"/>
                </a:solidFill>
                <a:latin typeface="メイリオ" panose="020B0604030504040204" pitchFamily="50" charset="-128"/>
                <a:ea typeface="メイリオ" panose="020B0604030504040204" pitchFamily="50" charset="-128"/>
              </a:rPr>
              <a:t>の </a:t>
            </a:r>
            <a:r>
              <a:rPr lang="en-US" altLang="ja-JP" sz="2800" kern="100" dirty="0">
                <a:solidFill>
                  <a:schemeClr val="tx1"/>
                </a:solidFill>
                <a:latin typeface="メイリオ" panose="020B0604030504040204" pitchFamily="50" charset="-128"/>
                <a:ea typeface="メイリオ" panose="020B0604030504040204" pitchFamily="50" charset="-128"/>
              </a:rPr>
              <a:t>CIO</a:t>
            </a:r>
            <a:r>
              <a:rPr lang="ja-JP" altLang="en-US" sz="2800" kern="100" dirty="0">
                <a:solidFill>
                  <a:schemeClr val="tx1"/>
                </a:solidFill>
                <a:latin typeface="メイリオ" panose="020B0604030504040204" pitchFamily="50" charset="-128"/>
                <a:ea typeface="メイリオ" panose="020B0604030504040204" pitchFamily="50" charset="-128"/>
              </a:rPr>
              <a:t>、</a:t>
            </a:r>
            <a:r>
              <a:rPr lang="en-US" altLang="ja-JP" sz="2800" kern="100" dirty="0">
                <a:solidFill>
                  <a:schemeClr val="tx1"/>
                </a:solidFill>
                <a:latin typeface="メイリオ" panose="020B0604030504040204" pitchFamily="50" charset="-128"/>
                <a:ea typeface="メイリオ" panose="020B0604030504040204" pitchFamily="50" charset="-128"/>
              </a:rPr>
              <a:t>Molly Fischer </a:t>
            </a:r>
            <a:r>
              <a:rPr lang="ja-JP" altLang="en-US" sz="2800" kern="100" dirty="0">
                <a:solidFill>
                  <a:schemeClr val="tx1"/>
                </a:solidFill>
                <a:latin typeface="メイリオ" panose="020B0604030504040204" pitchFamily="50" charset="-128"/>
                <a:ea typeface="メイリオ" panose="020B0604030504040204" pitchFamily="50" charset="-128"/>
              </a:rPr>
              <a:t>氏</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主要</a:t>
            </a:r>
            <a:r>
              <a:rPr lang="ja-JP" altLang="en-US" sz="2800" kern="100" dirty="0">
                <a:solidFill>
                  <a:schemeClr val="tx1"/>
                </a:solidFill>
                <a:latin typeface="メイリオ" panose="020B0604030504040204" pitchFamily="50" charset="-128"/>
                <a:ea typeface="メイリオ" panose="020B0604030504040204" pitchFamily="50" charset="-128"/>
              </a:rPr>
              <a:t>対象者はビジネスおよび技術担当の意思決定者。</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通常</a:t>
            </a:r>
            <a:r>
              <a:rPr lang="ja-JP" altLang="en-US" sz="2800" kern="100" dirty="0">
                <a:solidFill>
                  <a:schemeClr val="tx1"/>
                </a:solidFill>
                <a:latin typeface="メイリオ" panose="020B0604030504040204" pitchFamily="50" charset="-128"/>
                <a:ea typeface="メイリオ" panose="020B0604030504040204" pitchFamily="50" charset="-128"/>
              </a:rPr>
              <a:t>は、</a:t>
            </a:r>
            <a:r>
              <a:rPr lang="en-US" altLang="ja-JP" sz="2800" kern="100" dirty="0">
                <a:solidFill>
                  <a:schemeClr val="tx1"/>
                </a:solidFill>
                <a:latin typeface="メイリオ" panose="020B0604030504040204" pitchFamily="50" charset="-128"/>
                <a:ea typeface="メイリオ" panose="020B0604030504040204" pitchFamily="50" charset="-128"/>
              </a:rPr>
              <a:t>CIO </a:t>
            </a:r>
            <a:r>
              <a:rPr lang="ja-JP" altLang="en-US" sz="2800" kern="100" dirty="0">
                <a:solidFill>
                  <a:schemeClr val="tx1"/>
                </a:solidFill>
                <a:latin typeface="メイリオ" panose="020B0604030504040204" pitchFamily="50" charset="-128"/>
                <a:ea typeface="メイリオ" panose="020B0604030504040204" pitchFamily="50" charset="-128"/>
              </a:rPr>
              <a:t>に直属の</a:t>
            </a:r>
            <a:r>
              <a:rPr lang="ja-JP" altLang="en-US" sz="2800" kern="100">
                <a:solidFill>
                  <a:schemeClr val="tx1"/>
                </a:solidFill>
                <a:latin typeface="メイリオ" panose="020B0604030504040204" pitchFamily="50" charset="-128"/>
                <a:ea typeface="メイリオ" panose="020B0604030504040204" pitchFamily="50" charset="-128"/>
              </a:rPr>
              <a:t>インフラストラクチャ </a:t>
            </a:r>
            <a:br>
              <a:rPr lang="en-US" altLang="ja-JP" sz="2800" kern="100">
                <a:solidFill>
                  <a:schemeClr val="tx1"/>
                </a:solidFill>
                <a:latin typeface="メイリオ" panose="020B0604030504040204" pitchFamily="50" charset="-128"/>
                <a:ea typeface="メイリオ" panose="020B0604030504040204" pitchFamily="50" charset="-128"/>
              </a:rPr>
            </a:br>
            <a:r>
              <a:rPr lang="ja-JP" altLang="en-US" sz="2800" kern="100">
                <a:solidFill>
                  <a:schemeClr val="tx1"/>
                </a:solidFill>
                <a:latin typeface="メイリオ" panose="020B0604030504040204" pitchFamily="50" charset="-128"/>
                <a:ea typeface="メイリオ" panose="020B0604030504040204" pitchFamily="50" charset="-128"/>
              </a:rPr>
              <a:t>マネージャー</a:t>
            </a:r>
            <a:r>
              <a:rPr lang="ja-JP" altLang="en-US" sz="2800" kern="100" dirty="0">
                <a:solidFill>
                  <a:schemeClr val="tx1"/>
                </a:solidFill>
                <a:latin typeface="メイリオ" panose="020B0604030504040204" pitchFamily="50" charset="-128"/>
                <a:ea typeface="メイリオ" panose="020B0604030504040204" pitchFamily="50" charset="-128"/>
              </a:rPr>
              <a:t>、アプリケーション </a:t>
            </a:r>
            <a:r>
              <a:rPr lang="ja-JP" altLang="en-US" sz="2800" kern="100">
                <a:solidFill>
                  <a:schemeClr val="tx1"/>
                </a:solidFill>
                <a:latin typeface="メイリオ" panose="020B0604030504040204" pitchFamily="50" charset="-128"/>
                <a:ea typeface="メイリオ" panose="020B0604030504040204" pitchFamily="50" charset="-128"/>
              </a:rPr>
              <a:t>スポンサー </a:t>
            </a:r>
            <a:br>
              <a:rPr lang="en-US" altLang="ja-JP" sz="2800" kern="100">
                <a:solidFill>
                  <a:schemeClr val="tx1"/>
                </a:solidFill>
                <a:latin typeface="メイリオ" panose="020B0604030504040204" pitchFamily="50" charset="-128"/>
                <a:ea typeface="メイリオ" panose="020B0604030504040204" pitchFamily="50" charset="-128"/>
              </a:rPr>
            </a:br>
            <a:r>
              <a:rPr lang="en-US" altLang="ja-JP" sz="2800" kern="100">
                <a:solidFill>
                  <a:schemeClr val="tx1"/>
                </a:solidFill>
                <a:latin typeface="メイリオ" panose="020B0604030504040204" pitchFamily="50" charset="-128"/>
                <a:ea typeface="メイリオ" panose="020B0604030504040204" pitchFamily="50" charset="-128"/>
              </a:rPr>
              <a:t>(</a:t>
            </a:r>
            <a:r>
              <a:rPr lang="en-US" altLang="ja-JP" sz="2800" kern="100" dirty="0">
                <a:solidFill>
                  <a:schemeClr val="tx1"/>
                </a:solidFill>
                <a:latin typeface="メイリオ" panose="020B0604030504040204" pitchFamily="50" charset="-128"/>
                <a:ea typeface="メイリオ" panose="020B0604030504040204" pitchFamily="50" charset="-128"/>
              </a:rPr>
              <a:t>LOB </a:t>
            </a:r>
            <a:r>
              <a:rPr lang="ja-JP" altLang="en-US" sz="2800" kern="100" dirty="0">
                <a:solidFill>
                  <a:schemeClr val="tx1"/>
                </a:solidFill>
                <a:latin typeface="メイリオ" panose="020B0604030504040204" pitchFamily="50" charset="-128"/>
                <a:ea typeface="メイリオ" panose="020B0604030504040204" pitchFamily="50" charset="-128"/>
              </a:rPr>
              <a:t>担当 </a:t>
            </a:r>
            <a:r>
              <a:rPr lang="en-US" altLang="ja-JP" sz="2800" kern="100" dirty="0">
                <a:solidFill>
                  <a:schemeClr val="tx1"/>
                </a:solidFill>
                <a:latin typeface="メイリオ" panose="020B0604030504040204" pitchFamily="50" charset="-128"/>
                <a:ea typeface="メイリオ" panose="020B0604030504040204" pitchFamily="50" charset="-128"/>
              </a:rPr>
              <a:t>VP</a:t>
            </a:r>
            <a:r>
              <a:rPr lang="ja-JP" altLang="en-US" sz="2800" kern="100" dirty="0">
                <a:solidFill>
                  <a:schemeClr val="tx1"/>
                </a:solidFill>
                <a:latin typeface="メイリオ" panose="020B0604030504040204" pitchFamily="50" charset="-128"/>
                <a:ea typeface="メイリオ" panose="020B0604030504040204" pitchFamily="50" charset="-128"/>
              </a:rPr>
              <a:t>、</a:t>
            </a:r>
            <a:r>
              <a:rPr lang="en-US" altLang="ja-JP" sz="2800" kern="100" dirty="0">
                <a:solidFill>
                  <a:schemeClr val="tx1"/>
                </a:solidFill>
                <a:latin typeface="メイリオ" panose="020B0604030504040204" pitchFamily="50" charset="-128"/>
                <a:ea typeface="メイリオ" panose="020B0604030504040204" pitchFamily="50" charset="-128"/>
              </a:rPr>
              <a:t>CMO </a:t>
            </a:r>
            <a:r>
              <a:rPr lang="ja-JP" altLang="en-US" sz="2800" kern="100" dirty="0">
                <a:solidFill>
                  <a:schemeClr val="tx1"/>
                </a:solidFill>
                <a:latin typeface="メイリオ" panose="020B0604030504040204" pitchFamily="50" charset="-128"/>
                <a:ea typeface="メイリオ" panose="020B0604030504040204" pitchFamily="50" charset="-128"/>
              </a:rPr>
              <a:t>など</a:t>
            </a:r>
            <a:r>
              <a:rPr lang="en-US" altLang="ja-JP" sz="2800" kern="100" dirty="0">
                <a:solidFill>
                  <a:schemeClr val="tx1"/>
                </a:solidFill>
                <a:latin typeface="メイリオ" panose="020B0604030504040204" pitchFamily="50" charset="-128"/>
                <a:ea typeface="メイリオ" panose="020B0604030504040204" pitchFamily="50" charset="-128"/>
              </a:rPr>
              <a:t>)</a:t>
            </a:r>
            <a:r>
              <a:rPr lang="ja-JP" altLang="en-US" sz="2800" kern="100">
                <a:solidFill>
                  <a:schemeClr val="tx1"/>
                </a:solidFill>
                <a:latin typeface="メイリオ" panose="020B0604030504040204" pitchFamily="50" charset="-128"/>
                <a:ea typeface="メイリオ" panose="020B0604030504040204" pitchFamily="50" charset="-128"/>
              </a:rPr>
              <a:t>、あるいは</a:t>
            </a:r>
            <a:br>
              <a:rPr lang="en-US" altLang="ja-JP" sz="2800" kern="100">
                <a:solidFill>
                  <a:schemeClr val="tx1"/>
                </a:solidFill>
                <a:latin typeface="メイリオ" panose="020B0604030504040204" pitchFamily="50" charset="-128"/>
                <a:ea typeface="メイリオ" panose="020B0604030504040204" pitchFamily="50" charset="-128"/>
              </a:rPr>
            </a:br>
            <a:r>
              <a:rPr lang="ja-JP" altLang="en-US" sz="2800" kern="100">
                <a:solidFill>
                  <a:schemeClr val="tx1"/>
                </a:solidFill>
                <a:latin typeface="メイリオ" panose="020B0604030504040204" pitchFamily="50" charset="-128"/>
                <a:ea typeface="メイリオ" panose="020B0604030504040204" pitchFamily="50" charset="-128"/>
              </a:rPr>
              <a:t>アプリケーション スポンサー</a:t>
            </a:r>
            <a:r>
              <a:rPr lang="ja-JP" altLang="en-US" sz="2800" kern="100" dirty="0">
                <a:solidFill>
                  <a:schemeClr val="tx1"/>
                </a:solidFill>
                <a:latin typeface="メイリオ" panose="020B0604030504040204" pitchFamily="50" charset="-128"/>
                <a:ea typeface="メイリオ" panose="020B0604030504040204" pitchFamily="50" charset="-128"/>
              </a:rPr>
              <a:t>に</a:t>
            </a:r>
            <a:r>
              <a:rPr lang="ja-JP" altLang="en-US" sz="2800" kern="100">
                <a:solidFill>
                  <a:schemeClr val="tx1"/>
                </a:solidFill>
                <a:latin typeface="メイリオ" panose="020B0604030504040204" pitchFamily="50" charset="-128"/>
                <a:ea typeface="メイリオ" panose="020B0604030504040204" pitchFamily="50" charset="-128"/>
              </a:rPr>
              <a:t>レポートする</a:t>
            </a:r>
            <a:br>
              <a:rPr lang="en-US" altLang="ja-JP" sz="2800" kern="100">
                <a:solidFill>
                  <a:schemeClr val="tx1"/>
                </a:solidFill>
                <a:latin typeface="メイリオ" panose="020B0604030504040204" pitchFamily="50" charset="-128"/>
                <a:ea typeface="メイリオ" panose="020B0604030504040204" pitchFamily="50" charset="-128"/>
              </a:rPr>
            </a:br>
            <a:r>
              <a:rPr lang="ja-JP" altLang="en-US" sz="2800" kern="100">
                <a:solidFill>
                  <a:schemeClr val="tx1"/>
                </a:solidFill>
                <a:latin typeface="メイリオ" panose="020B0604030504040204" pitchFamily="50" charset="-128"/>
                <a:ea typeface="メイリオ" panose="020B0604030504040204" pitchFamily="50" charset="-128"/>
              </a:rPr>
              <a:t>ビジネス </a:t>
            </a:r>
            <a:r>
              <a:rPr lang="ja-JP" altLang="en-US" sz="2800" kern="100" dirty="0">
                <a:solidFill>
                  <a:schemeClr val="tx1"/>
                </a:solidFill>
                <a:latin typeface="メイリオ" panose="020B0604030504040204" pitchFamily="50" charset="-128"/>
                <a:ea typeface="メイリオ" panose="020B0604030504040204" pitchFamily="50" charset="-128"/>
              </a:rPr>
              <a:t>ユニット </a:t>
            </a:r>
            <a:r>
              <a:rPr lang="en-US" altLang="ja-JP" sz="2800" kern="100" dirty="0">
                <a:solidFill>
                  <a:schemeClr val="tx1"/>
                </a:solidFill>
                <a:latin typeface="メイリオ" panose="020B0604030504040204" pitchFamily="50" charset="-128"/>
                <a:ea typeface="メイリオ" panose="020B0604030504040204" pitchFamily="50" charset="-128"/>
              </a:rPr>
              <a:t>IT </a:t>
            </a:r>
            <a:r>
              <a:rPr lang="ja-JP" altLang="en-US" sz="2800" kern="100" dirty="0">
                <a:solidFill>
                  <a:schemeClr val="tx1"/>
                </a:solidFill>
                <a:latin typeface="メイリオ" panose="020B0604030504040204" pitchFamily="50" charset="-128"/>
                <a:ea typeface="メイリオ" panose="020B0604030504040204" pitchFamily="50" charset="-128"/>
              </a:rPr>
              <a:t>担当者または</a:t>
            </a:r>
            <a:r>
              <a:rPr lang="ja-JP" altLang="en-US" sz="2800" kern="100">
                <a:solidFill>
                  <a:schemeClr val="tx1"/>
                </a:solidFill>
                <a:latin typeface="メイリオ" panose="020B0604030504040204" pitchFamily="50" charset="-128"/>
                <a:ea typeface="メイリオ" panose="020B0604030504040204" pitchFamily="50" charset="-128"/>
              </a:rPr>
              <a:t>開発者を</a:t>
            </a:r>
            <a:br>
              <a:rPr lang="en-US" altLang="ja-JP" sz="2800" kern="100">
                <a:solidFill>
                  <a:schemeClr val="tx1"/>
                </a:solidFill>
                <a:latin typeface="メイリオ" panose="020B0604030504040204" pitchFamily="50" charset="-128"/>
                <a:ea typeface="メイリオ" panose="020B0604030504040204" pitchFamily="50" charset="-128"/>
              </a:rPr>
            </a:br>
            <a:r>
              <a:rPr lang="ja-JP" altLang="en-US" sz="2800" kern="100">
                <a:solidFill>
                  <a:schemeClr val="tx1"/>
                </a:solidFill>
                <a:latin typeface="メイリオ" panose="020B0604030504040204" pitchFamily="50" charset="-128"/>
                <a:ea typeface="メイリオ" panose="020B0604030504040204" pitchFamily="50" charset="-128"/>
              </a:rPr>
              <a:t>代表</a:t>
            </a:r>
            <a:r>
              <a:rPr lang="ja-JP" altLang="en-US" sz="2800" kern="100" dirty="0">
                <a:solidFill>
                  <a:schemeClr val="tx1"/>
                </a:solidFill>
                <a:latin typeface="メイリオ" panose="020B0604030504040204" pitchFamily="50" charset="-128"/>
                <a:ea typeface="メイリオ" panose="020B0604030504040204" pitchFamily="50" charset="-128"/>
              </a:rPr>
              <a:t>する</a:t>
            </a:r>
            <a:r>
              <a:rPr lang="ja-JP" altLang="en-US" sz="2800" kern="100">
                <a:solidFill>
                  <a:schemeClr val="tx1"/>
                </a:solidFill>
                <a:latin typeface="メイリオ" panose="020B0604030504040204" pitchFamily="50" charset="-128"/>
                <a:ea typeface="メイリオ" panose="020B0604030504040204" pitchFamily="50" charset="-128"/>
              </a:rPr>
              <a:t>人物。</a:t>
            </a:r>
            <a:endParaRPr lang="ja-JP" altLang="en-US" sz="2800" kern="100" dirty="0">
              <a:solidFill>
                <a:schemeClr val="tx1"/>
              </a:solidFill>
              <a:latin typeface="メイリオ" panose="020B0604030504040204" pitchFamily="50" charset="-128"/>
              <a:ea typeface="メイリオ" panose="020B0604030504040204" pitchFamily="50" charset="-128"/>
            </a:endParaRPr>
          </a:p>
        </p:txBody>
      </p:sp>
      <p:pic>
        <p:nvPicPr>
          <p:cNvPr id="4" name="Audience" descr="Audience icon">
            <a:extLst>
              <a:ext uri="{FF2B5EF4-FFF2-40B4-BE49-F238E27FC236}">
                <a16:creationId xmlns:a16="http://schemas.microsoft.com/office/drawing/2014/main" id="{C783B456-23CB-4600-A47D-5C992EDC2842}"/>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3" name="Picture 2" descr="Diagram of the preferred solution. From a high level, their authentication and gateway services VMs will be migrated into Azure VMs, doing a simple lift-and-shift. The two backend authentication databases will be migrated to a single Azure SQL MI General purpose service tier. Authentication services will be shared among games within the same region. Their gaming software VMs will be migrated to Azure VMs and associated with a single SQL MI instance running the 5 gaming databases. This setup will be repeated for each game. The game and authentication databases will be migrated using the Azure Database Migration Service.">
            <a:extLst>
              <a:ext uri="{FF2B5EF4-FFF2-40B4-BE49-F238E27FC236}">
                <a16:creationId xmlns:a16="http://schemas.microsoft.com/office/drawing/2014/main" id="{F74B70DC-46DC-4581-805B-670A254DC9D6}"/>
              </a:ext>
            </a:extLst>
          </p:cNvPr>
          <p:cNvPicPr>
            <a:picLocks noChangeAspect="1"/>
          </p:cNvPicPr>
          <p:nvPr/>
        </p:nvPicPr>
        <p:blipFill>
          <a:blip r:embed="rId3"/>
          <a:stretch>
            <a:fillRect/>
          </a:stretch>
        </p:blipFill>
        <p:spPr>
          <a:xfrm>
            <a:off x="864388" y="1189176"/>
            <a:ext cx="10463223" cy="5366287"/>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a:t>
            </a:r>
          </a:p>
        </p:txBody>
      </p:sp>
      <p:sp>
        <p:nvSpPr>
          <p:cNvPr id="3" name="Content Placeholder 2"/>
          <p:cNvSpPr>
            <a:spLocks noGrp="1"/>
          </p:cNvSpPr>
          <p:nvPr>
            <p:ph type="body" sz="quarter" idx="10"/>
          </p:nvPr>
        </p:nvSpPr>
        <p:spPr>
          <a:xfrm>
            <a:off x="269239" y="1189177"/>
            <a:ext cx="9237899" cy="5379312"/>
          </a:xfrm>
        </p:spPr>
        <p:txBody>
          <a:bodyPr>
            <a:noAutofit/>
          </a:bodyPr>
          <a:lstStyle/>
          <a:p>
            <a:r>
              <a:rPr lang="en-US" altLang="ja-JP" sz="2800" kern="100" dirty="0">
                <a:solidFill>
                  <a:schemeClr val="tx1"/>
                </a:solidFill>
                <a:latin typeface="メイリオ" panose="020B0604030504040204" pitchFamily="50" charset="-128"/>
                <a:ea typeface="メイリオ" panose="020B0604030504040204" pitchFamily="50" charset="-128"/>
              </a:rPr>
              <a:t>Azure </a:t>
            </a:r>
            <a:r>
              <a:rPr lang="ja-JP" altLang="en-US" sz="2800" kern="100" dirty="0">
                <a:solidFill>
                  <a:schemeClr val="tx1"/>
                </a:solidFill>
                <a:latin typeface="メイリオ" panose="020B0604030504040204" pitchFamily="50" charset="-128"/>
                <a:ea typeface="メイリオ" panose="020B0604030504040204" pitchFamily="50" charset="-128"/>
              </a:rPr>
              <a:t>ハイブリッド特典</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予約</a:t>
            </a:r>
            <a:r>
              <a:rPr lang="ja-JP" altLang="en-US" sz="2800" kern="100" dirty="0">
                <a:solidFill>
                  <a:schemeClr val="tx1"/>
                </a:solidFill>
                <a:latin typeface="メイリオ" panose="020B0604030504040204" pitchFamily="50" charset="-128"/>
                <a:ea typeface="メイリオ" panose="020B0604030504040204" pitchFamily="50" charset="-128"/>
              </a:rPr>
              <a:t>容量の前払い</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en-US" altLang="ja-JP" sz="2800" kern="100">
                <a:solidFill>
                  <a:schemeClr val="tx1"/>
                </a:solidFill>
                <a:latin typeface="メイリオ" panose="020B0604030504040204" pitchFamily="50" charset="-128"/>
                <a:ea typeface="メイリオ" panose="020B0604030504040204" pitchFamily="50" charset="-128"/>
              </a:rPr>
              <a:t>Azure </a:t>
            </a:r>
            <a:r>
              <a:rPr lang="en-US" altLang="ja-JP" sz="2800" kern="100" dirty="0">
                <a:solidFill>
                  <a:schemeClr val="tx1"/>
                </a:solidFill>
                <a:latin typeface="メイリオ" panose="020B0604030504040204" pitchFamily="50" charset="-128"/>
                <a:ea typeface="メイリオ" panose="020B0604030504040204" pitchFamily="50" charset="-128"/>
              </a:rPr>
              <a:t>Database Migration Service</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en-US" altLang="ja-JP" sz="2800" kern="100">
                <a:solidFill>
                  <a:schemeClr val="tx1"/>
                </a:solidFill>
                <a:latin typeface="メイリオ" panose="020B0604030504040204" pitchFamily="50" charset="-128"/>
                <a:ea typeface="メイリオ" panose="020B0604030504040204" pitchFamily="50" charset="-128"/>
              </a:rPr>
              <a:t>Azure </a:t>
            </a:r>
            <a:r>
              <a:rPr lang="en-US" altLang="ja-JP" sz="2800" kern="100" dirty="0">
                <a:solidFill>
                  <a:schemeClr val="tx1"/>
                </a:solidFill>
                <a:latin typeface="メイリオ" panose="020B0604030504040204" pitchFamily="50" charset="-128"/>
                <a:ea typeface="メイリオ" panose="020B0604030504040204" pitchFamily="50" charset="-128"/>
              </a:rPr>
              <a:t>Site Recovery</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パートナー エンゲージメント</a:t>
            </a:r>
            <a:endParaRPr lang="ja-JP" altLang="en-US" sz="2800" kern="100" dirty="0">
              <a:solidFill>
                <a:schemeClr val="tx1"/>
              </a:solidFill>
              <a:latin typeface="メイリオ" panose="020B0604030504040204" pitchFamily="50" charset="-128"/>
              <a:ea typeface="メイリオ" panose="020B0604030504040204" pitchFamily="50" charset="-128"/>
            </a:endParaRPr>
          </a:p>
        </p:txBody>
      </p:sp>
      <p:pic>
        <p:nvPicPr>
          <p:cNvPr id="5" name="Picture 4" descr="Cost savings icon">
            <a:extLst>
              <a:ext uri="{FF2B5EF4-FFF2-40B4-BE49-F238E27FC236}">
                <a16:creationId xmlns:a16="http://schemas.microsoft.com/office/drawing/2014/main" id="{E0B116DC-C622-49C2-9C0C-0F65DCA874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7039" y="1390855"/>
            <a:ext cx="2286198" cy="2286198"/>
          </a:xfrm>
          <a:prstGeom prst="rect">
            <a:avLst/>
          </a:prstGeom>
        </p:spPr>
      </p:pic>
      <p:pic>
        <p:nvPicPr>
          <p:cNvPr id="7" name="Picture 6" descr="Stopwatch icon">
            <a:extLst>
              <a:ext uri="{FF2B5EF4-FFF2-40B4-BE49-F238E27FC236}">
                <a16:creationId xmlns:a16="http://schemas.microsoft.com/office/drawing/2014/main" id="{1E223EE8-6F5B-4389-AFD4-3B806BB874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07039" y="3878733"/>
            <a:ext cx="2286198" cy="2286198"/>
          </a:xfrm>
          <a:prstGeom prst="rect">
            <a:avLst/>
          </a:prstGeom>
        </p:spPr>
      </p:pic>
    </p:spTree>
    <p:extLst>
      <p:ext uri="{BB962C8B-B14F-4D97-AF65-F5344CB8AC3E}">
        <p14:creationId xmlns:p14="http://schemas.microsoft.com/office/powerpoint/2010/main" val="29298533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 </a:t>
            </a:r>
            <a:r>
              <a:rPr lang="en-US" altLang="ja-JP"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 PoC</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7" name="Picture 6" descr="IaaS VM icon">
            <a:extLst>
              <a:ext uri="{FF2B5EF4-FFF2-40B4-BE49-F238E27FC236}">
                <a16:creationId xmlns:a16="http://schemas.microsoft.com/office/drawing/2014/main" id="{531D6FD2-B3DF-4456-B3D8-D5BA625FD3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099" y="1869212"/>
            <a:ext cx="2286198" cy="2286198"/>
          </a:xfrm>
          <a:prstGeom prst="rect">
            <a:avLst/>
          </a:prstGeom>
        </p:spPr>
      </p:pic>
      <p:sp>
        <p:nvSpPr>
          <p:cNvPr id="13" name="TextBox 12">
            <a:extLst>
              <a:ext uri="{FF2B5EF4-FFF2-40B4-BE49-F238E27FC236}">
                <a16:creationId xmlns:a16="http://schemas.microsoft.com/office/drawing/2014/main" id="{0BD5DCB1-D2F9-49C2-AB7D-3403BAC8B14E}"/>
              </a:ext>
            </a:extLst>
          </p:cNvPr>
          <p:cNvSpPr txBox="1"/>
          <p:nvPr/>
        </p:nvSpPr>
        <p:spPr>
          <a:xfrm>
            <a:off x="799678" y="4202060"/>
            <a:ext cx="1921039" cy="1945148"/>
          </a:xfrm>
          <a:prstGeom prst="rect">
            <a:avLst/>
          </a:prstGeom>
          <a:noFill/>
        </p:spPr>
        <p:txBody>
          <a:bodyPr wrap="none" lIns="182880" tIns="146304" rIns="182880" bIns="146304" rtlCol="0">
            <a:noAutofit/>
          </a:bodyPr>
          <a:lstStyle/>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ゲーミング</a:t>
            </a:r>
          </a:p>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サービス</a:t>
            </a:r>
          </a:p>
          <a:p>
            <a:pPr algn="ctr">
              <a:lnSpc>
                <a:spcPct val="90000"/>
              </a:lnSpc>
              <a:spcAft>
                <a:spcPts val="600"/>
              </a:spcAft>
            </a:pPr>
            <a:r>
              <a:rPr lang="en-US" altLang="ja-JP"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VM</a:t>
            </a:r>
          </a:p>
        </p:txBody>
      </p:sp>
      <p:pic>
        <p:nvPicPr>
          <p:cNvPr id="10" name="Picture 9" descr="SQL MI icon">
            <a:extLst>
              <a:ext uri="{FF2B5EF4-FFF2-40B4-BE49-F238E27FC236}">
                <a16:creationId xmlns:a16="http://schemas.microsoft.com/office/drawing/2014/main" id="{54A73130-C707-4669-B5FA-C5A63BDACF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7633" y="1869212"/>
            <a:ext cx="2286198" cy="2286198"/>
          </a:xfrm>
          <a:prstGeom prst="rect">
            <a:avLst/>
          </a:prstGeom>
        </p:spPr>
      </p:pic>
      <p:sp>
        <p:nvSpPr>
          <p:cNvPr id="16" name="TextBox 15">
            <a:extLst>
              <a:ext uri="{FF2B5EF4-FFF2-40B4-BE49-F238E27FC236}">
                <a16:creationId xmlns:a16="http://schemas.microsoft.com/office/drawing/2014/main" id="{BEE8C558-BC8C-4165-8B38-C3AFE729F1F0}"/>
              </a:ext>
            </a:extLst>
          </p:cNvPr>
          <p:cNvSpPr txBox="1"/>
          <p:nvPr/>
        </p:nvSpPr>
        <p:spPr>
          <a:xfrm>
            <a:off x="3452007" y="4202060"/>
            <a:ext cx="2397451" cy="1369606"/>
          </a:xfrm>
          <a:prstGeom prst="rect">
            <a:avLst/>
          </a:prstGeom>
          <a:noFill/>
        </p:spPr>
        <p:txBody>
          <a:bodyPr wrap="none" lIns="182880" tIns="146304" rIns="182880" bIns="146304" rtlCol="0">
            <a:noAutofit/>
          </a:bodyPr>
          <a:lstStyle/>
          <a:p>
            <a:pPr algn="ctr">
              <a:lnSpc>
                <a:spcPct val="90000"/>
              </a:lnSpc>
              <a:spcAft>
                <a:spcPts val="600"/>
              </a:spcAft>
            </a:pPr>
            <a:r>
              <a:rPr lang="en-US" altLang="ja-JP"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SQL MI</a:t>
            </a:r>
          </a:p>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データベース</a:t>
            </a:r>
          </a:p>
        </p:txBody>
      </p:sp>
      <p:pic>
        <p:nvPicPr>
          <p:cNvPr id="12" name="Picture 11" descr="SQL DB icon">
            <a:extLst>
              <a:ext uri="{FF2B5EF4-FFF2-40B4-BE49-F238E27FC236}">
                <a16:creationId xmlns:a16="http://schemas.microsoft.com/office/drawing/2014/main" id="{8A1DCEC3-B000-4E5D-ABF3-0F29EFFA4E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8169" y="1869212"/>
            <a:ext cx="2286198" cy="2286198"/>
          </a:xfrm>
          <a:prstGeom prst="rect">
            <a:avLst/>
          </a:prstGeom>
        </p:spPr>
      </p:pic>
      <p:sp>
        <p:nvSpPr>
          <p:cNvPr id="15" name="TextBox 14">
            <a:extLst>
              <a:ext uri="{FF2B5EF4-FFF2-40B4-BE49-F238E27FC236}">
                <a16:creationId xmlns:a16="http://schemas.microsoft.com/office/drawing/2014/main" id="{8FAB247A-CB8A-47E7-8293-6BCA21E20A3F}"/>
              </a:ext>
            </a:extLst>
          </p:cNvPr>
          <p:cNvSpPr txBox="1"/>
          <p:nvPr/>
        </p:nvSpPr>
        <p:spPr>
          <a:xfrm>
            <a:off x="6246106" y="4202060"/>
            <a:ext cx="2590324" cy="2520690"/>
          </a:xfrm>
          <a:prstGeom prst="rect">
            <a:avLst/>
          </a:prstGeom>
          <a:noFill/>
        </p:spPr>
        <p:txBody>
          <a:bodyPr wrap="none" lIns="182880" tIns="146304" rIns="182880" bIns="146304" rtlCol="0">
            <a:noAutofit/>
          </a:bodyPr>
          <a:lstStyle/>
          <a:p>
            <a:pPr algn="ctr">
              <a:lnSpc>
                <a:spcPct val="90000"/>
              </a:lnSpc>
              <a:spcAft>
                <a:spcPts val="600"/>
              </a:spcAft>
            </a:pPr>
            <a:r>
              <a:rPr lang="en-US" altLang="ja-JP"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SQL DB</a:t>
            </a:r>
          </a:p>
          <a:p>
            <a:pPr algn="ctr">
              <a:lnSpc>
                <a:spcPct val="90000"/>
              </a:lnSpc>
              <a:spcAft>
                <a:spcPts val="600"/>
              </a:spcAft>
            </a:pPr>
            <a:r>
              <a:rPr lang="en-US" altLang="ja-JP"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Hyperscale</a:t>
            </a:r>
          </a:p>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データ</a:t>
            </a:r>
          </a:p>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ウェアハウス</a:t>
            </a:r>
          </a:p>
        </p:txBody>
      </p:sp>
      <p:pic>
        <p:nvPicPr>
          <p:cNvPr id="6" name="Picture 5" descr="Power BI icon">
            <a:extLst>
              <a:ext uri="{FF2B5EF4-FFF2-40B4-BE49-F238E27FC236}">
                <a16:creationId xmlns:a16="http://schemas.microsoft.com/office/drawing/2014/main" id="{6BC3C5D1-1DD6-4A08-8E20-3BD35B40F5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88703" y="1869212"/>
            <a:ext cx="2286198" cy="2286198"/>
          </a:xfrm>
          <a:prstGeom prst="rect">
            <a:avLst/>
          </a:prstGeom>
        </p:spPr>
      </p:pic>
      <p:sp>
        <p:nvSpPr>
          <p:cNvPr id="14" name="TextBox 13">
            <a:extLst>
              <a:ext uri="{FF2B5EF4-FFF2-40B4-BE49-F238E27FC236}">
                <a16:creationId xmlns:a16="http://schemas.microsoft.com/office/drawing/2014/main" id="{8173B582-3E37-408B-B5C8-88AFCECED0D9}"/>
              </a:ext>
            </a:extLst>
          </p:cNvPr>
          <p:cNvSpPr txBox="1"/>
          <p:nvPr/>
        </p:nvSpPr>
        <p:spPr>
          <a:xfrm>
            <a:off x="9388795" y="4202060"/>
            <a:ext cx="2086019" cy="1369606"/>
          </a:xfrm>
          <a:prstGeom prst="rect">
            <a:avLst/>
          </a:prstGeom>
          <a:noFill/>
        </p:spPr>
        <p:txBody>
          <a:bodyPr wrap="none" lIns="182880" tIns="146304" rIns="182880" bIns="146304" rtlCol="0">
            <a:noAutofit/>
          </a:bodyPr>
          <a:lstStyle/>
          <a:p>
            <a:pPr algn="ctr">
              <a:lnSpc>
                <a:spcPct val="90000"/>
              </a:lnSpc>
              <a:spcAft>
                <a:spcPts val="600"/>
              </a:spcAft>
            </a:pPr>
            <a:r>
              <a:rPr lang="en-US" altLang="ja-JP"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Power BI</a:t>
            </a:r>
          </a:p>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レポート</a:t>
            </a:r>
          </a:p>
        </p:txBody>
      </p:sp>
    </p:spTree>
    <p:extLst>
      <p:ext uri="{BB962C8B-B14F-4D97-AF65-F5344CB8AC3E}">
        <p14:creationId xmlns:p14="http://schemas.microsoft.com/office/powerpoint/2010/main" val="8296405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IaaS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と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PaaS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の比較</a:t>
            </a:r>
          </a:p>
        </p:txBody>
      </p:sp>
      <p:sp>
        <p:nvSpPr>
          <p:cNvPr id="4" name="Content Placeholder 2">
            <a:extLst>
              <a:ext uri="{FF2B5EF4-FFF2-40B4-BE49-F238E27FC236}">
                <a16:creationId xmlns:a16="http://schemas.microsoft.com/office/drawing/2014/main" id="{2A1F9B83-9D9D-4740-B1D2-D31EAF828DF5}"/>
              </a:ext>
            </a:extLst>
          </p:cNvPr>
          <p:cNvSpPr>
            <a:spLocks noGrp="1"/>
          </p:cNvSpPr>
          <p:nvPr>
            <p:ph type="body" sz="quarter" idx="10"/>
          </p:nvPr>
        </p:nvSpPr>
        <p:spPr>
          <a:xfrm>
            <a:off x="269239" y="1189177"/>
            <a:ext cx="9237899" cy="5379312"/>
          </a:xfrm>
        </p:spPr>
        <p:txBody>
          <a:bodyPr>
            <a:noAutofit/>
          </a:bodyPr>
          <a:lstStyle/>
          <a:p>
            <a:r>
              <a:rPr lang="ja-JP" altLang="en-US" sz="2800" kern="100" dirty="0">
                <a:solidFill>
                  <a:schemeClr val="tx1"/>
                </a:solidFill>
                <a:latin typeface="メイリオ" panose="020B0604030504040204" pitchFamily="50" charset="-128"/>
                <a:ea typeface="メイリオ" panose="020B0604030504040204" pitchFamily="50" charset="-128"/>
              </a:rPr>
              <a:t>コスト</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管理</a:t>
            </a:r>
            <a:endParaRPr lang="ja-JP" altLang="en-US" sz="2800" kern="100" dirty="0">
              <a:solidFill>
                <a:schemeClr val="tx1"/>
              </a:solidFill>
              <a:latin typeface="メイリオ" panose="020B0604030504040204" pitchFamily="50" charset="-128"/>
              <a:ea typeface="メイリオ" panose="020B0604030504040204" pitchFamily="50" charset="-128"/>
            </a:endParaRP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en-US" altLang="ja-JP" sz="2800" kern="100">
                <a:solidFill>
                  <a:schemeClr val="tx1"/>
                </a:solidFill>
                <a:latin typeface="メイリオ" panose="020B0604030504040204" pitchFamily="50" charset="-128"/>
                <a:ea typeface="メイリオ" panose="020B0604030504040204" pitchFamily="50" charset="-128"/>
              </a:rPr>
              <a:t>SLA</a:t>
            </a:r>
            <a:endParaRPr lang="ja-JP" altLang="en-US" sz="2800" kern="100" dirty="0">
              <a:solidFill>
                <a:schemeClr val="tx1"/>
              </a:solidFill>
              <a:latin typeface="メイリオ" panose="020B0604030504040204" pitchFamily="50" charset="-128"/>
              <a:ea typeface="メイリオ" panose="020B0604030504040204" pitchFamily="50" charset="-128"/>
            </a:endParaRP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移行</a:t>
            </a:r>
            <a:r>
              <a:rPr lang="ja-JP" altLang="en-US" sz="2800" kern="100" dirty="0">
                <a:solidFill>
                  <a:schemeClr val="tx1"/>
                </a:solidFill>
                <a:latin typeface="メイリオ" panose="020B0604030504040204" pitchFamily="50" charset="-128"/>
                <a:ea typeface="メイリオ" panose="020B0604030504040204" pitchFamily="50" charset="-128"/>
              </a:rPr>
              <a:t>までの時間</a:t>
            </a:r>
          </a:p>
        </p:txBody>
      </p:sp>
    </p:spTree>
    <p:extLst>
      <p:ext uri="{BB962C8B-B14F-4D97-AF65-F5344CB8AC3E}">
        <p14:creationId xmlns:p14="http://schemas.microsoft.com/office/powerpoint/2010/main" val="18150817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C72346-8A63-4ECB-AD56-271215D9EA85}"/>
              </a:ext>
            </a:extLst>
          </p:cNvPr>
          <p:cNvSpPr>
            <a:spLocks noGrp="1"/>
          </p:cNvSpPr>
          <p:nvPr>
            <p:ph type="title"/>
          </p:nvPr>
        </p:nvSpPr>
        <p:spPr/>
        <p:txBody>
          <a:bodyPr>
            <a:noAutofit/>
          </a:bodyPr>
          <a:lstStyle/>
          <a:p>
            <a:r>
              <a:rPr lang="ja-JP" altLang="en-US" sz="3600" kern="100" spc="0" dirty="0">
                <a:latin typeface="メイリオ" panose="020B0604030504040204" pitchFamily="50" charset="-128"/>
                <a:ea typeface="メイリオ" panose="020B0604030504040204" pitchFamily="50" charset="-128"/>
              </a:rPr>
              <a:t>推奨ソリューション </a:t>
            </a:r>
            <a:r>
              <a:rPr lang="en-US" altLang="ja-JP" sz="3600" kern="100" spc="0" dirty="0">
                <a:latin typeface="メイリオ" panose="020B0604030504040204" pitchFamily="50" charset="-128"/>
                <a:ea typeface="メイリオ" panose="020B0604030504040204" pitchFamily="50" charset="-128"/>
              </a:rPr>
              <a:t>– </a:t>
            </a:r>
            <a:r>
              <a:rPr lang="ja-JP" altLang="en-US" sz="3600" kern="100" spc="0" dirty="0">
                <a:latin typeface="メイリオ" panose="020B0604030504040204" pitchFamily="50" charset="-128"/>
                <a:ea typeface="メイリオ" panose="020B0604030504040204" pitchFamily="50" charset="-128"/>
              </a:rPr>
              <a:t>推奨データベース</a:t>
            </a:r>
          </a:p>
        </p:txBody>
      </p:sp>
      <p:sp>
        <p:nvSpPr>
          <p:cNvPr id="6" name="Text Placeholder 5">
            <a:extLst>
              <a:ext uri="{FF2B5EF4-FFF2-40B4-BE49-F238E27FC236}">
                <a16:creationId xmlns:a16="http://schemas.microsoft.com/office/drawing/2014/main" id="{1D372358-9A57-4440-96AE-D21B84A637B3}"/>
              </a:ext>
            </a:extLst>
          </p:cNvPr>
          <p:cNvSpPr>
            <a:spLocks noGrp="1"/>
          </p:cNvSpPr>
          <p:nvPr>
            <p:ph type="body" sz="quarter" idx="10"/>
          </p:nvPr>
        </p:nvSpPr>
        <p:spPr>
          <a:xfrm>
            <a:off x="584199" y="1437480"/>
            <a:ext cx="8712000" cy="4466351"/>
          </a:xfrm>
        </p:spPr>
        <p:txBody>
          <a:bodyPr>
            <a:noAutofit/>
          </a:bodyPr>
          <a:lstStyle/>
          <a:p>
            <a:pPr marL="0" indent="0">
              <a:buNone/>
            </a:pPr>
            <a:r>
              <a:rPr lang="en-US" altLang="ja-JP" sz="2800" kern="100" dirty="0">
                <a:latin typeface="メイリオ" panose="020B0604030504040204" pitchFamily="50" charset="-128"/>
                <a:ea typeface="メイリオ" panose="020B0604030504040204" pitchFamily="50" charset="-128"/>
              </a:rPr>
              <a:t>Azure SQL Managed Instance</a:t>
            </a:r>
          </a:p>
          <a:p>
            <a:r>
              <a:rPr lang="ja-JP" altLang="en-US" sz="1800" kern="100" dirty="0">
                <a:latin typeface="メイリオ" panose="020B0604030504040204" pitchFamily="50" charset="-128"/>
                <a:ea typeface="メイリオ" panose="020B0604030504040204" pitchFamily="50" charset="-128"/>
              </a:rPr>
              <a:t>サービスとしてのプラットフォーム </a:t>
            </a:r>
            <a:r>
              <a:rPr lang="en-US" altLang="ja-JP" sz="1800" kern="100" dirty="0">
                <a:latin typeface="メイリオ" panose="020B0604030504040204" pitchFamily="50" charset="-128"/>
                <a:ea typeface="メイリオ" panose="020B0604030504040204" pitchFamily="50" charset="-128"/>
              </a:rPr>
              <a:t>(PaaS)</a:t>
            </a:r>
          </a:p>
          <a:p>
            <a:endParaRPr lang="ja-JP" altLang="en-US" sz="1800" kern="100">
              <a:latin typeface="メイリオ" panose="020B0604030504040204" pitchFamily="50" charset="-128"/>
              <a:ea typeface="メイリオ" panose="020B0604030504040204" pitchFamily="50" charset="-128"/>
            </a:endParaRPr>
          </a:p>
          <a:p>
            <a:r>
              <a:rPr lang="ja-JP" altLang="en-US" sz="1800" kern="100">
                <a:latin typeface="メイリオ" panose="020B0604030504040204" pitchFamily="50" charset="-128"/>
                <a:ea typeface="メイリオ" panose="020B0604030504040204" pitchFamily="50" charset="-128"/>
              </a:rPr>
              <a:t>データベース</a:t>
            </a:r>
            <a:r>
              <a:rPr lang="ja-JP" altLang="en-US" sz="1800" kern="100" dirty="0">
                <a:latin typeface="メイリオ" panose="020B0604030504040204" pitchFamily="50" charset="-128"/>
                <a:ea typeface="メイリオ" panose="020B0604030504040204" pitchFamily="50" charset="-128"/>
              </a:rPr>
              <a:t>の変更を最小限</a:t>
            </a:r>
            <a:r>
              <a:rPr lang="en-US" altLang="ja-JP" sz="1800" kern="100" dirty="0">
                <a:latin typeface="メイリオ" panose="020B0604030504040204" pitchFamily="50" charset="-128"/>
                <a:ea typeface="メイリオ" panose="020B0604030504040204" pitchFamily="50" charset="-128"/>
              </a:rPr>
              <a:t>/</a:t>
            </a:r>
            <a:r>
              <a:rPr lang="ja-JP" altLang="en-US" sz="1800" kern="100" dirty="0">
                <a:latin typeface="メイリオ" panose="020B0604030504040204" pitchFamily="50" charset="-128"/>
                <a:ea typeface="メイリオ" panose="020B0604030504040204" pitchFamily="50" charset="-128"/>
              </a:rPr>
              <a:t>ゼロに抑えたオンプレミスからのデータベースの移行をサポート</a:t>
            </a:r>
          </a:p>
          <a:p>
            <a:endParaRPr lang="ja-JP" altLang="en-US" sz="1800" kern="100">
              <a:latin typeface="メイリオ" panose="020B0604030504040204" pitchFamily="50" charset="-128"/>
              <a:ea typeface="メイリオ" panose="020B0604030504040204" pitchFamily="50" charset="-128"/>
            </a:endParaRPr>
          </a:p>
          <a:p>
            <a:r>
              <a:rPr lang="en-US" altLang="ja-JP" sz="1800" kern="100">
                <a:latin typeface="メイリオ" panose="020B0604030504040204" pitchFamily="50" charset="-128"/>
                <a:ea typeface="メイリオ" panose="020B0604030504040204" pitchFamily="50" charset="-128"/>
              </a:rPr>
              <a:t>Azure </a:t>
            </a:r>
            <a:r>
              <a:rPr lang="en-US" altLang="ja-JP" sz="1800" kern="100" dirty="0">
                <a:latin typeface="メイリオ" panose="020B0604030504040204" pitchFamily="50" charset="-128"/>
                <a:ea typeface="メイリオ" panose="020B0604030504040204" pitchFamily="50" charset="-128"/>
              </a:rPr>
              <a:t>SQL Database </a:t>
            </a:r>
            <a:r>
              <a:rPr lang="ja-JP" altLang="en-US" sz="1800" kern="100" dirty="0">
                <a:latin typeface="メイリオ" panose="020B0604030504040204" pitchFamily="50" charset="-128"/>
                <a:ea typeface="メイリオ" panose="020B0604030504040204" pitchFamily="50" charset="-128"/>
              </a:rPr>
              <a:t>の </a:t>
            </a:r>
            <a:r>
              <a:rPr lang="en-US" altLang="ja-JP" sz="1800" kern="100" dirty="0">
                <a:latin typeface="メイリオ" panose="020B0604030504040204" pitchFamily="50" charset="-128"/>
                <a:ea typeface="メイリオ" panose="020B0604030504040204" pitchFamily="50" charset="-128"/>
              </a:rPr>
              <a:t>PaaS </a:t>
            </a:r>
            <a:r>
              <a:rPr lang="ja-JP" altLang="en-US" sz="1800" kern="100" dirty="0">
                <a:latin typeface="メイリオ" panose="020B0604030504040204" pitchFamily="50" charset="-128"/>
                <a:ea typeface="メイリオ" panose="020B0604030504040204" pitchFamily="50" charset="-128"/>
              </a:rPr>
              <a:t>のメリットをすべて実現する</a:t>
            </a:r>
            <a:r>
              <a:rPr lang="ja-JP" altLang="en-US" sz="1800" kern="100">
                <a:latin typeface="メイリオ" panose="020B0604030504040204" pitchFamily="50" charset="-128"/>
                <a:ea typeface="メイリオ" panose="020B0604030504040204" pitchFamily="50" charset="-128"/>
              </a:rPr>
              <a:t>一方、</a:t>
            </a:r>
            <a:br>
              <a:rPr lang="en-US" altLang="ja-JP" sz="1800" kern="100">
                <a:latin typeface="メイリオ" panose="020B0604030504040204" pitchFamily="50" charset="-128"/>
                <a:ea typeface="メイリオ" panose="020B0604030504040204" pitchFamily="50" charset="-128"/>
              </a:rPr>
            </a:br>
            <a:r>
              <a:rPr lang="ja-JP" altLang="en-US" sz="1800" kern="100">
                <a:latin typeface="メイリオ" panose="020B0604030504040204" pitchFamily="50" charset="-128"/>
                <a:ea typeface="メイリオ" panose="020B0604030504040204" pitchFamily="50" charset="-128"/>
              </a:rPr>
              <a:t>従来 </a:t>
            </a:r>
            <a:r>
              <a:rPr lang="en-US" altLang="ja-JP" sz="1800" kern="100" dirty="0">
                <a:latin typeface="メイリオ" panose="020B0604030504040204" pitchFamily="50" charset="-128"/>
                <a:ea typeface="メイリオ" panose="020B0604030504040204" pitchFamily="50" charset="-128"/>
              </a:rPr>
              <a:t>SQL VM </a:t>
            </a:r>
            <a:r>
              <a:rPr lang="ja-JP" altLang="en-US" sz="1800" kern="100" dirty="0">
                <a:latin typeface="メイリオ" panose="020B0604030504040204" pitchFamily="50" charset="-128"/>
                <a:ea typeface="メイリオ" panose="020B0604030504040204" pitchFamily="50" charset="-128"/>
              </a:rPr>
              <a:t>でしか利用できなかった機能を追加</a:t>
            </a:r>
          </a:p>
          <a:p>
            <a:endParaRPr lang="ja-JP" altLang="en-US" sz="1800" kern="100">
              <a:latin typeface="メイリオ" panose="020B0604030504040204" pitchFamily="50" charset="-128"/>
              <a:ea typeface="メイリオ" panose="020B0604030504040204" pitchFamily="50" charset="-128"/>
            </a:endParaRPr>
          </a:p>
          <a:p>
            <a:r>
              <a:rPr lang="ja-JP" altLang="en-US" sz="1800" kern="100">
                <a:latin typeface="メイリオ" panose="020B0604030504040204" pitchFamily="50" charset="-128"/>
                <a:ea typeface="メイリオ" panose="020B0604030504040204" pitchFamily="50" charset="-128"/>
              </a:rPr>
              <a:t>ネイティブ</a:t>
            </a:r>
            <a:r>
              <a:rPr lang="ja-JP" altLang="en-US" sz="1800" kern="100" dirty="0">
                <a:latin typeface="メイリオ" panose="020B0604030504040204" pitchFamily="50" charset="-128"/>
                <a:ea typeface="メイリオ" panose="020B0604030504040204" pitchFamily="50" charset="-128"/>
              </a:rPr>
              <a:t>の仮想ネットワーク </a:t>
            </a:r>
            <a:r>
              <a:rPr lang="en-US" altLang="ja-JP" sz="1800" kern="100" dirty="0">
                <a:latin typeface="メイリオ" panose="020B0604030504040204" pitchFamily="50" charset="-128"/>
                <a:ea typeface="メイリオ" panose="020B0604030504040204" pitchFamily="50" charset="-128"/>
              </a:rPr>
              <a:t>(VNet) </a:t>
            </a:r>
            <a:r>
              <a:rPr lang="ja-JP" altLang="en-US" sz="1800" kern="100" dirty="0">
                <a:latin typeface="メイリオ" panose="020B0604030504040204" pitchFamily="50" charset="-128"/>
                <a:ea typeface="メイリオ" panose="020B0604030504040204" pitchFamily="50" charset="-128"/>
              </a:rPr>
              <a:t>と、オンプレミス </a:t>
            </a:r>
            <a:r>
              <a:rPr lang="en-US" altLang="ja-JP" sz="1800" kern="100" dirty="0">
                <a:latin typeface="メイリオ" panose="020B0604030504040204" pitchFamily="50" charset="-128"/>
                <a:ea typeface="メイリオ" panose="020B0604030504040204" pitchFamily="50" charset="-128"/>
              </a:rPr>
              <a:t>SQL Server </a:t>
            </a:r>
            <a:r>
              <a:rPr lang="ja-JP" altLang="en-US" sz="1800" kern="100">
                <a:latin typeface="メイリオ" panose="020B0604030504040204" pitchFamily="50" charset="-128"/>
                <a:ea typeface="メイリオ" panose="020B0604030504040204" pitchFamily="50" charset="-128"/>
              </a:rPr>
              <a:t>との</a:t>
            </a:r>
            <a:br>
              <a:rPr lang="en-US" altLang="ja-JP" sz="1800" kern="100">
                <a:latin typeface="メイリオ" panose="020B0604030504040204" pitchFamily="50" charset="-128"/>
                <a:ea typeface="メイリオ" panose="020B0604030504040204" pitchFamily="50" charset="-128"/>
              </a:rPr>
            </a:br>
            <a:r>
              <a:rPr lang="ja-JP" altLang="en-US" sz="1800" kern="100">
                <a:latin typeface="メイリオ" panose="020B0604030504040204" pitchFamily="50" charset="-128"/>
                <a:ea typeface="メイリオ" panose="020B0604030504040204" pitchFamily="50" charset="-128"/>
              </a:rPr>
              <a:t>ほぼ </a:t>
            </a:r>
            <a:r>
              <a:rPr lang="en-US" altLang="ja-JP" sz="1800" kern="100" dirty="0">
                <a:latin typeface="メイリオ" panose="020B0604030504040204" pitchFamily="50" charset="-128"/>
                <a:ea typeface="メイリオ" panose="020B0604030504040204" pitchFamily="50" charset="-128"/>
              </a:rPr>
              <a:t>100% </a:t>
            </a:r>
            <a:r>
              <a:rPr lang="ja-JP" altLang="en-US" sz="1800" kern="100" dirty="0">
                <a:latin typeface="メイリオ" panose="020B0604030504040204" pitchFamily="50" charset="-128"/>
                <a:ea typeface="メイリオ" panose="020B0604030504040204" pitchFamily="50" charset="-128"/>
              </a:rPr>
              <a:t>の互換性が含まれている</a:t>
            </a:r>
          </a:p>
        </p:txBody>
      </p:sp>
      <p:pic>
        <p:nvPicPr>
          <p:cNvPr id="7" name="Picture 2" descr="Azure SQL Database Managed Instance icon">
            <a:extLst>
              <a:ext uri="{FF2B5EF4-FFF2-40B4-BE49-F238E27FC236}">
                <a16:creationId xmlns:a16="http://schemas.microsoft.com/office/drawing/2014/main" id="{48FCE78F-6C91-45D4-AA58-739EF2AE53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7800" y="2061972"/>
            <a:ext cx="2080550" cy="2734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863626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データ</a:t>
            </a:r>
            <a:r>
              <a:rPr lang="ja-JP" altLang="en-US"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の移行</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5" name="Picture 4" descr="Overview of the preferred data platform migration process, broken down into pre-migration, migration, and post-migration steps.">
            <a:extLst>
              <a:ext uri="{FF2B5EF4-FFF2-40B4-BE49-F238E27FC236}">
                <a16:creationId xmlns:a16="http://schemas.microsoft.com/office/drawing/2014/main" id="{97E4D48A-4F46-4071-A0B1-F6E7C41100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84" y="1554094"/>
            <a:ext cx="11810431" cy="3749812"/>
          </a:xfrm>
          <a:prstGeom prst="rect">
            <a:avLst/>
          </a:prstGeom>
        </p:spPr>
      </p:pic>
    </p:spTree>
    <p:extLst>
      <p:ext uri="{BB962C8B-B14F-4D97-AF65-F5344CB8AC3E}">
        <p14:creationId xmlns:p14="http://schemas.microsoft.com/office/powerpoint/2010/main" val="3792428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要約と学習目的</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341196"/>
            <a:ext cx="11584795" cy="4438138"/>
          </a:xfrm>
          <a:prstGeom prst="rect">
            <a:avLst/>
          </a:prstGeom>
          <a:noFill/>
        </p:spPr>
        <p:txBody>
          <a:bodyPr wrap="square" lIns="182880" tIns="146304" rIns="182880" bIns="146304" rtlCol="0">
            <a:noAutofit/>
          </a:bodyPr>
          <a:lstStyle/>
          <a:p>
            <a:pPr>
              <a:lnSpc>
                <a:spcPct val="90000"/>
              </a:lnSpc>
              <a:spcAft>
                <a:spcPts val="600"/>
              </a:spcAft>
            </a:pP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このホワイトボード設計セッションでは、オンプレミスの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VM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と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SQL Server 2008 R2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データベースを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Azure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内の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IaaS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サービスと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PaaS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サービスの組み合わせに移行する計画をグループで作成します。トレーナーは、評価を実施して、お客様の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SQL Server 2008 R2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データベースと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Azure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のマネージド データベース オファリングとの間の機能のパリティと互換性の問題を明らかにするためのガイダンスを提供します。次に、最小限のダウンタイムまたはゼロ ダウンタイムでお客様の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VM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およびデータベースを含むオンプレミス サービスを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Azure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に移行するためのソリューションを設計します。最後に、</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Azure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で高度な </a:t>
            </a: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SQL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機能のいくつかを有効にして、お客様のアプリケーションにおけるセキュリティとパフォーマンスを向上する方法についてのガイダンスを提供します。</a:t>
            </a:r>
          </a:p>
          <a:p>
            <a:pPr>
              <a:lnSpc>
                <a:spcPct val="90000"/>
              </a:lnSpc>
              <a:spcAft>
                <a:spcPts val="600"/>
              </a:spcAft>
            </a:pPr>
            <a:endPar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endParaRPr>
          </a:p>
          <a:p>
            <a:pPr>
              <a:lnSpc>
                <a:spcPct val="90000"/>
              </a:lnSpc>
              <a:spcAft>
                <a:spcPts val="600"/>
              </a:spcAft>
            </a:pP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このホワイトボード設計セッションを完了すると、ビジネス クリティカルなアプリケーションとデータベースのクラウド移行ソリューションをより効果的に設計できるようになります。</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C72346-8A63-4ECB-AD56-271215D9EA85}"/>
              </a:ext>
            </a:extLst>
          </p:cNvPr>
          <p:cNvSpPr>
            <a:spLocks noGrp="1"/>
          </p:cNvSpPr>
          <p:nvPr>
            <p:ph type="title"/>
          </p:nvPr>
        </p:nvSpPr>
        <p:spPr/>
        <p:txBody>
          <a:bodyPr>
            <a:noAutofit/>
          </a:bodyPr>
          <a:lstStyle/>
          <a:p>
            <a:r>
              <a:rPr lang="ja-JP" altLang="en-US" sz="3600" kern="100" spc="0" dirty="0">
                <a:latin typeface="メイリオ" panose="020B0604030504040204" pitchFamily="50" charset="-128"/>
                <a:ea typeface="メイリオ" panose="020B0604030504040204" pitchFamily="50" charset="-128"/>
              </a:rPr>
              <a:t>推奨ソリューション </a:t>
            </a:r>
            <a:r>
              <a:rPr lang="en-US" altLang="ja-JP" sz="3600" kern="100" spc="0" dirty="0">
                <a:latin typeface="メイリオ" panose="020B0604030504040204" pitchFamily="50" charset="-128"/>
                <a:ea typeface="メイリオ" panose="020B0604030504040204" pitchFamily="50" charset="-128"/>
              </a:rPr>
              <a:t>– </a:t>
            </a:r>
            <a:r>
              <a:rPr lang="ja-JP" altLang="en-US" sz="3600" kern="100" spc="0" dirty="0">
                <a:latin typeface="メイリオ" panose="020B0604030504040204" pitchFamily="50" charset="-128"/>
                <a:ea typeface="メイリオ" panose="020B0604030504040204" pitchFamily="50" charset="-128"/>
              </a:rPr>
              <a:t>データベースのセキュリティ</a:t>
            </a:r>
          </a:p>
        </p:txBody>
      </p:sp>
      <p:pic>
        <p:nvPicPr>
          <p:cNvPr id="9" name="Picture 2" descr="Diagram of SQL Advanced Data Security capabilities, featuring network security, access management, threat protection, information protection, and customer data.">
            <a:extLst>
              <a:ext uri="{FF2B5EF4-FFF2-40B4-BE49-F238E27FC236}">
                <a16:creationId xmlns:a16="http://schemas.microsoft.com/office/drawing/2014/main" id="{19A80CC9-4396-4628-B923-E6FC09F0CB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8078" y="1426998"/>
            <a:ext cx="8855843" cy="4846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052298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C72346-8A63-4ECB-AD56-271215D9EA85}"/>
              </a:ext>
            </a:extLst>
          </p:cNvPr>
          <p:cNvSpPr>
            <a:spLocks noGrp="1"/>
          </p:cNvSpPr>
          <p:nvPr>
            <p:ph type="title"/>
          </p:nvPr>
        </p:nvSpPr>
        <p:spPr/>
        <p:txBody>
          <a:bodyPr>
            <a:noAutofit/>
          </a:bodyPr>
          <a:lstStyle/>
          <a:p>
            <a:r>
              <a:rPr lang="ja-JP" altLang="en-US" sz="3600" kern="100" spc="0" dirty="0">
                <a:latin typeface="メイリオ" panose="020B0604030504040204" pitchFamily="50" charset="-128"/>
                <a:ea typeface="メイリオ" panose="020B0604030504040204" pitchFamily="50" charset="-128"/>
              </a:rPr>
              <a:t>推奨ソリューション </a:t>
            </a:r>
            <a:r>
              <a:rPr lang="en-US" altLang="ja-JP" sz="3600" kern="100" spc="0" dirty="0">
                <a:latin typeface="メイリオ" panose="020B0604030504040204" pitchFamily="50" charset="-128"/>
                <a:ea typeface="メイリオ" panose="020B0604030504040204" pitchFamily="50" charset="-128"/>
              </a:rPr>
              <a:t>– </a:t>
            </a:r>
            <a:r>
              <a:rPr lang="ja-JP" altLang="en-US" sz="3600" kern="100" spc="0" dirty="0">
                <a:latin typeface="メイリオ" panose="020B0604030504040204" pitchFamily="50" charset="-128"/>
                <a:ea typeface="メイリオ" panose="020B0604030504040204" pitchFamily="50" charset="-128"/>
              </a:rPr>
              <a:t>読み取り専用レポート</a:t>
            </a:r>
          </a:p>
        </p:txBody>
      </p:sp>
      <p:sp>
        <p:nvSpPr>
          <p:cNvPr id="6" name="Text Placeholder 5">
            <a:extLst>
              <a:ext uri="{FF2B5EF4-FFF2-40B4-BE49-F238E27FC236}">
                <a16:creationId xmlns:a16="http://schemas.microsoft.com/office/drawing/2014/main" id="{1D372358-9A57-4440-96AE-D21B84A637B3}"/>
              </a:ext>
            </a:extLst>
          </p:cNvPr>
          <p:cNvSpPr>
            <a:spLocks noGrp="1"/>
          </p:cNvSpPr>
          <p:nvPr>
            <p:ph type="body" sz="quarter" idx="10"/>
          </p:nvPr>
        </p:nvSpPr>
        <p:spPr>
          <a:xfrm>
            <a:off x="584199" y="1437480"/>
            <a:ext cx="8427454" cy="2782493"/>
          </a:xfrm>
        </p:spPr>
        <p:txBody>
          <a:bodyPr>
            <a:noAutofit/>
          </a:bodyPr>
          <a:lstStyle/>
          <a:p>
            <a:r>
              <a:rPr lang="ja-JP" altLang="en-US" sz="2400" kern="100" dirty="0">
                <a:latin typeface="メイリオ" panose="020B0604030504040204" pitchFamily="50" charset="-128"/>
                <a:ea typeface="メイリオ" panose="020B0604030504040204" pitchFamily="50" charset="-128"/>
              </a:rPr>
              <a:t>読み取りスケールアウト</a:t>
            </a:r>
          </a:p>
          <a:p>
            <a:pPr lvl="1"/>
            <a:endParaRPr lang="ja-JP" altLang="en-US" sz="2400" kern="100">
              <a:latin typeface="メイリオ" panose="020B0604030504040204" pitchFamily="50" charset="-128"/>
              <a:ea typeface="メイリオ" panose="020B0604030504040204" pitchFamily="50" charset="-128"/>
            </a:endParaRPr>
          </a:p>
          <a:p>
            <a:r>
              <a:rPr lang="ja-JP" altLang="en-US" sz="2400" kern="100">
                <a:latin typeface="メイリオ" panose="020B0604030504040204" pitchFamily="50" charset="-128"/>
                <a:ea typeface="メイリオ" panose="020B0604030504040204" pitchFamily="50" charset="-128"/>
              </a:rPr>
              <a:t>読み取り</a:t>
            </a:r>
            <a:r>
              <a:rPr lang="ja-JP" altLang="en-US" sz="2400" kern="100" dirty="0">
                <a:latin typeface="メイリオ" panose="020B0604030504040204" pitchFamily="50" charset="-128"/>
                <a:ea typeface="メイリオ" panose="020B0604030504040204" pitchFamily="50" charset="-128"/>
              </a:rPr>
              <a:t>専用レプリカ</a:t>
            </a:r>
          </a:p>
          <a:p>
            <a:endParaRPr lang="ja-JP" altLang="en-US" sz="2400" kern="100">
              <a:latin typeface="メイリオ" panose="020B0604030504040204" pitchFamily="50" charset="-128"/>
              <a:ea typeface="メイリオ" panose="020B0604030504040204" pitchFamily="50" charset="-128"/>
            </a:endParaRPr>
          </a:p>
          <a:p>
            <a:r>
              <a:rPr lang="en-US" altLang="ja-JP" sz="2400" kern="100">
                <a:latin typeface="メイリオ" panose="020B0604030504040204" pitchFamily="50" charset="-128"/>
                <a:ea typeface="メイリオ" panose="020B0604030504040204" pitchFamily="50" charset="-128"/>
              </a:rPr>
              <a:t>SQL </a:t>
            </a:r>
            <a:r>
              <a:rPr lang="en-US" altLang="ja-JP" sz="2400" kern="100" dirty="0">
                <a:latin typeface="メイリオ" panose="020B0604030504040204" pitchFamily="50" charset="-128"/>
                <a:ea typeface="メイリオ" panose="020B0604030504040204" pitchFamily="50" charset="-128"/>
              </a:rPr>
              <a:t>MI BC </a:t>
            </a:r>
            <a:r>
              <a:rPr lang="ja-JP" altLang="en-US" sz="2400" kern="100" dirty="0">
                <a:latin typeface="メイリオ" panose="020B0604030504040204" pitchFamily="50" charset="-128"/>
                <a:ea typeface="メイリオ" panose="020B0604030504040204" pitchFamily="50" charset="-128"/>
              </a:rPr>
              <a:t>で無料</a:t>
            </a:r>
          </a:p>
        </p:txBody>
      </p:sp>
      <p:pic>
        <p:nvPicPr>
          <p:cNvPr id="3" name="Picture 2" descr="Diagram of Read Scale-out architecture, displaying the read-only endpoint on a secondary replica within the SQL MI Business Critical service tier.">
            <a:extLst>
              <a:ext uri="{FF2B5EF4-FFF2-40B4-BE49-F238E27FC236}">
                <a16:creationId xmlns:a16="http://schemas.microsoft.com/office/drawing/2014/main" id="{F48F0629-74C4-4E04-AE95-603C14A2E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1125" y="1189176"/>
            <a:ext cx="5952543" cy="5475915"/>
          </a:xfrm>
          <a:prstGeom prst="rect">
            <a:avLst/>
          </a:prstGeom>
        </p:spPr>
      </p:pic>
    </p:spTree>
    <p:extLst>
      <p:ext uri="{BB962C8B-B14F-4D97-AF65-F5344CB8AC3E}">
        <p14:creationId xmlns:p14="http://schemas.microsoft.com/office/powerpoint/2010/main" val="293785422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a:t>
            </a:r>
            <a:r>
              <a:rPr lang="ja-JP" altLang="en-US"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ゲーミング サービス</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3" name="Picture 2" descr="Diagram of the preferred solution for the gaming services. The gaming services are hosted in a VNet, with subnets for MI, Game, Management, Auth, and a Gateway subnet. SQL MI instances are hosted in the MI subnet. Gaming IaaS VMs are hosted in the Game subnet. Authorization VMs are in the Auth subnet, and a JumpbBox is  in the Management subnet. On-premises resources can access the VNet through ExpressRoute or a VPN gateway.">
            <a:extLst>
              <a:ext uri="{FF2B5EF4-FFF2-40B4-BE49-F238E27FC236}">
                <a16:creationId xmlns:a16="http://schemas.microsoft.com/office/drawing/2014/main" id="{F3FB0210-F277-44C9-ABD0-BE2A6BB23AF2}"/>
              </a:ext>
            </a:extLst>
          </p:cNvPr>
          <p:cNvPicPr>
            <a:picLocks noChangeAspect="1"/>
          </p:cNvPicPr>
          <p:nvPr/>
        </p:nvPicPr>
        <p:blipFill>
          <a:blip r:embed="rId3"/>
          <a:stretch>
            <a:fillRect/>
          </a:stretch>
        </p:blipFill>
        <p:spPr>
          <a:xfrm>
            <a:off x="3063283" y="1187500"/>
            <a:ext cx="6065433" cy="5380989"/>
          </a:xfrm>
          <a:prstGeom prst="rect">
            <a:avLst/>
          </a:prstGeom>
        </p:spPr>
      </p:pic>
    </p:spTree>
    <p:extLst>
      <p:ext uri="{BB962C8B-B14F-4D97-AF65-F5344CB8AC3E}">
        <p14:creationId xmlns:p14="http://schemas.microsoft.com/office/powerpoint/2010/main" val="38603453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ゲーミング サービス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a:t>
            </a:r>
            <a:r>
              <a:rPr lang="ja-JP" altLang="en-US"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続き</a:t>
            </a:r>
            <a:r>
              <a:rPr lang="en-US" altLang="ja-JP"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sp>
        <p:nvSpPr>
          <p:cNvPr id="4" name="Content Placeholder 2">
            <a:extLst>
              <a:ext uri="{FF2B5EF4-FFF2-40B4-BE49-F238E27FC236}">
                <a16:creationId xmlns:a16="http://schemas.microsoft.com/office/drawing/2014/main" id="{363E5FEA-CA1C-4D0A-A389-76A1BA62E16A}"/>
              </a:ext>
            </a:extLst>
          </p:cNvPr>
          <p:cNvSpPr>
            <a:spLocks noGrp="1"/>
          </p:cNvSpPr>
          <p:nvPr>
            <p:ph type="body" sz="quarter" idx="10"/>
          </p:nvPr>
        </p:nvSpPr>
        <p:spPr>
          <a:xfrm>
            <a:off x="269239" y="1189177"/>
            <a:ext cx="10800000" cy="5379312"/>
          </a:xfrm>
        </p:spPr>
        <p:txBody>
          <a:bodyPr>
            <a:noAutofit/>
          </a:bodyPr>
          <a:lstStyle/>
          <a:p>
            <a:r>
              <a:rPr lang="en-US" altLang="ja-JP" sz="2800" kern="100" dirty="0">
                <a:solidFill>
                  <a:schemeClr val="tx1"/>
                </a:solidFill>
                <a:latin typeface="メイリオ" panose="020B0604030504040204" pitchFamily="50" charset="-128"/>
                <a:ea typeface="メイリオ" panose="020B0604030504040204" pitchFamily="50" charset="-128"/>
              </a:rPr>
              <a:t>VM </a:t>
            </a:r>
            <a:r>
              <a:rPr lang="ja-JP" altLang="en-US" sz="2800" kern="100" dirty="0">
                <a:solidFill>
                  <a:schemeClr val="tx1"/>
                </a:solidFill>
                <a:latin typeface="メイリオ" panose="020B0604030504040204" pitchFamily="50" charset="-128"/>
                <a:ea typeface="メイリオ" panose="020B0604030504040204" pitchFamily="50" charset="-128"/>
              </a:rPr>
              <a:t>を移行するための </a:t>
            </a:r>
            <a:r>
              <a:rPr lang="en-US" altLang="ja-JP" sz="2800" kern="100" dirty="0">
                <a:solidFill>
                  <a:schemeClr val="tx1"/>
                </a:solidFill>
                <a:latin typeface="メイリオ" panose="020B0604030504040204" pitchFamily="50" charset="-128"/>
                <a:ea typeface="メイリオ" panose="020B0604030504040204" pitchFamily="50" charset="-128"/>
              </a:rPr>
              <a:t>Azure Site Recovery</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待機</a:t>
            </a:r>
            <a:r>
              <a:rPr lang="ja-JP" altLang="en-US" sz="2800" kern="100" dirty="0">
                <a:solidFill>
                  <a:schemeClr val="tx1"/>
                </a:solidFill>
                <a:latin typeface="メイリオ" panose="020B0604030504040204" pitchFamily="50" charset="-128"/>
                <a:ea typeface="メイリオ" panose="020B0604030504040204" pitchFamily="50" charset="-128"/>
              </a:rPr>
              <a:t>時間に対処するためのマルチ リージョン展開</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en-US" altLang="ja-JP" sz="2800" kern="100">
                <a:solidFill>
                  <a:schemeClr val="tx1"/>
                </a:solidFill>
                <a:latin typeface="メイリオ" panose="020B0604030504040204" pitchFamily="50" charset="-128"/>
                <a:ea typeface="メイリオ" panose="020B0604030504040204" pitchFamily="50" charset="-128"/>
              </a:rPr>
              <a:t>VM </a:t>
            </a:r>
            <a:r>
              <a:rPr lang="ja-JP" altLang="en-US" sz="2800" kern="100" dirty="0">
                <a:solidFill>
                  <a:schemeClr val="tx1"/>
                </a:solidFill>
                <a:latin typeface="メイリオ" panose="020B0604030504040204" pitchFamily="50" charset="-128"/>
                <a:ea typeface="メイリオ" panose="020B0604030504040204" pitchFamily="50" charset="-128"/>
              </a:rPr>
              <a:t>のスケーラビリティを実現する </a:t>
            </a:r>
            <a:r>
              <a:rPr lang="en-US" altLang="ja-JP" sz="2800" kern="100" dirty="0">
                <a:solidFill>
                  <a:schemeClr val="tx1"/>
                </a:solidFill>
                <a:latin typeface="メイリオ" panose="020B0604030504040204" pitchFamily="50" charset="-128"/>
                <a:ea typeface="メイリオ" panose="020B0604030504040204" pitchFamily="50" charset="-128"/>
              </a:rPr>
              <a:t>VM </a:t>
            </a:r>
            <a:r>
              <a:rPr lang="ja-JP" altLang="en-US" sz="2800" kern="100" dirty="0">
                <a:solidFill>
                  <a:schemeClr val="tx1"/>
                </a:solidFill>
                <a:latin typeface="メイリオ" panose="020B0604030504040204" pitchFamily="50" charset="-128"/>
                <a:ea typeface="メイリオ" panose="020B0604030504040204" pitchFamily="50" charset="-128"/>
              </a:rPr>
              <a:t>スケール セット</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高可用性</a:t>
            </a:r>
            <a:r>
              <a:rPr lang="ja-JP" altLang="en-US" sz="2800" kern="100" dirty="0">
                <a:solidFill>
                  <a:schemeClr val="tx1"/>
                </a:solidFill>
                <a:latin typeface="メイリオ" panose="020B0604030504040204" pitchFamily="50" charset="-128"/>
                <a:ea typeface="メイリオ" panose="020B0604030504040204" pitchFamily="50" charset="-128"/>
              </a:rPr>
              <a:t>を実現する </a:t>
            </a:r>
            <a:r>
              <a:rPr lang="en-US" altLang="ja-JP" sz="2800" kern="100" dirty="0">
                <a:solidFill>
                  <a:schemeClr val="tx1"/>
                </a:solidFill>
                <a:latin typeface="メイリオ" panose="020B0604030504040204" pitchFamily="50" charset="-128"/>
                <a:ea typeface="メイリオ" panose="020B0604030504040204" pitchFamily="50" charset="-128"/>
              </a:rPr>
              <a:t>Availability Zones</a:t>
            </a:r>
          </a:p>
        </p:txBody>
      </p:sp>
    </p:spTree>
    <p:extLst>
      <p:ext uri="{BB962C8B-B14F-4D97-AF65-F5344CB8AC3E}">
        <p14:creationId xmlns:p14="http://schemas.microsoft.com/office/powerpoint/2010/main" val="16568141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データ ウェアハウス</a:t>
            </a:r>
            <a:b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b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3" name="Picture 2" descr="SQL Server 2008 R2 is being migrated to Azure SQL Database Hyperscale using the Azure Database Migration Service.">
            <a:extLst>
              <a:ext uri="{FF2B5EF4-FFF2-40B4-BE49-F238E27FC236}">
                <a16:creationId xmlns:a16="http://schemas.microsoft.com/office/drawing/2014/main" id="{3B0086C4-19D7-4DE6-A2D5-090B194B75F9}"/>
              </a:ext>
            </a:extLst>
          </p:cNvPr>
          <p:cNvPicPr>
            <a:picLocks noChangeAspect="1"/>
          </p:cNvPicPr>
          <p:nvPr/>
        </p:nvPicPr>
        <p:blipFill>
          <a:blip r:embed="rId3"/>
          <a:stretch>
            <a:fillRect/>
          </a:stretch>
        </p:blipFill>
        <p:spPr>
          <a:xfrm>
            <a:off x="2085975" y="1871662"/>
            <a:ext cx="8020050" cy="3114675"/>
          </a:xfrm>
          <a:prstGeom prst="rect">
            <a:avLst/>
          </a:prstGeom>
        </p:spPr>
      </p:pic>
    </p:spTree>
    <p:extLst>
      <p:ext uri="{BB962C8B-B14F-4D97-AF65-F5344CB8AC3E}">
        <p14:creationId xmlns:p14="http://schemas.microsoft.com/office/powerpoint/2010/main" val="145151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Diagram of the migration of SQL Server services (SSIS, SSAS, SSRS) to Azure and cloud equivalents."/>
          <p:cNvSpPr>
            <a:spLocks noGrp="1"/>
          </p:cNvSpPr>
          <p:nvPr>
            <p:ph type="title"/>
          </p:nvPr>
        </p:nvSpPr>
        <p:spPr>
          <a:xfrm>
            <a:off x="269240" y="289511"/>
            <a:ext cx="11808000" cy="899665"/>
          </a:xfrm>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データ ウェアハウス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レポート</a:t>
            </a:r>
            <a:br>
              <a:rPr lang="ja-JP" altLang="en-US" sz="32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br>
            <a:endParaRPr lang="ja-JP" altLang="en-US" sz="32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3" name="Picture 2" descr="Diagram of the migration of SQL Server services to their Azure or cloud equivalents. SSIS is migrated to Azure Data Factory, SSAS to Azure Analysis Services, and SSIS to Power BI.">
            <a:extLst>
              <a:ext uri="{FF2B5EF4-FFF2-40B4-BE49-F238E27FC236}">
                <a16:creationId xmlns:a16="http://schemas.microsoft.com/office/drawing/2014/main" id="{8EC9086E-72F6-4101-84AA-6156C9BAB732}"/>
              </a:ext>
            </a:extLst>
          </p:cNvPr>
          <p:cNvPicPr>
            <a:picLocks noChangeAspect="1"/>
          </p:cNvPicPr>
          <p:nvPr/>
        </p:nvPicPr>
        <p:blipFill>
          <a:blip r:embed="rId3"/>
          <a:stretch>
            <a:fillRect/>
          </a:stretch>
        </p:blipFill>
        <p:spPr>
          <a:xfrm>
            <a:off x="723417" y="1082847"/>
            <a:ext cx="10745165" cy="5485642"/>
          </a:xfrm>
          <a:prstGeom prst="rect">
            <a:avLst/>
          </a:prstGeom>
        </p:spPr>
      </p:pic>
    </p:spTree>
    <p:extLst>
      <p:ext uri="{BB962C8B-B14F-4D97-AF65-F5344CB8AC3E}">
        <p14:creationId xmlns:p14="http://schemas.microsoft.com/office/powerpoint/2010/main" val="21105475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推奨ソリューション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地域的</a:t>
            </a:r>
            <a:r>
              <a:rPr lang="ja-JP" altLang="en-US"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な障害</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sp>
        <p:nvSpPr>
          <p:cNvPr id="4" name="Content Placeholder 2">
            <a:extLst>
              <a:ext uri="{FF2B5EF4-FFF2-40B4-BE49-F238E27FC236}">
                <a16:creationId xmlns:a16="http://schemas.microsoft.com/office/drawing/2014/main" id="{363E5FEA-CA1C-4D0A-A389-76A1BA62E16A}"/>
              </a:ext>
            </a:extLst>
          </p:cNvPr>
          <p:cNvSpPr>
            <a:spLocks noGrp="1"/>
          </p:cNvSpPr>
          <p:nvPr>
            <p:ph type="body" sz="quarter" idx="10"/>
          </p:nvPr>
        </p:nvSpPr>
        <p:spPr>
          <a:xfrm>
            <a:off x="269239" y="1189177"/>
            <a:ext cx="9237899" cy="5379312"/>
          </a:xfrm>
        </p:spPr>
        <p:txBody>
          <a:bodyPr>
            <a:noAutofit/>
          </a:bodyPr>
          <a:lstStyle/>
          <a:p>
            <a:r>
              <a:rPr lang="en-US" altLang="ja-JP" sz="2800" kern="100" dirty="0">
                <a:solidFill>
                  <a:schemeClr val="tx1"/>
                </a:solidFill>
                <a:latin typeface="メイリオ" panose="020B0604030504040204" pitchFamily="50" charset="-128"/>
                <a:ea typeface="メイリオ" panose="020B0604030504040204" pitchFamily="50" charset="-128"/>
              </a:rPr>
              <a:t>VM </a:t>
            </a:r>
            <a:r>
              <a:rPr lang="ja-JP" altLang="en-US" sz="2800" kern="100" dirty="0">
                <a:solidFill>
                  <a:schemeClr val="tx1"/>
                </a:solidFill>
                <a:latin typeface="メイリオ" panose="020B0604030504040204" pitchFamily="50" charset="-128"/>
                <a:ea typeface="メイリオ" panose="020B0604030504040204" pitchFamily="50" charset="-128"/>
              </a:rPr>
              <a:t>の </a:t>
            </a:r>
            <a:r>
              <a:rPr lang="en-US" altLang="ja-JP" sz="2800" kern="100" dirty="0">
                <a:solidFill>
                  <a:schemeClr val="tx1"/>
                </a:solidFill>
                <a:latin typeface="メイリオ" panose="020B0604030504040204" pitchFamily="50" charset="-128"/>
                <a:ea typeface="メイリオ" panose="020B0604030504040204" pitchFamily="50" charset="-128"/>
              </a:rPr>
              <a:t>Availability Zones</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en-US" altLang="ja-JP" sz="2800" kern="100">
                <a:solidFill>
                  <a:schemeClr val="tx1"/>
                </a:solidFill>
                <a:latin typeface="メイリオ" panose="020B0604030504040204" pitchFamily="50" charset="-128"/>
                <a:ea typeface="メイリオ" panose="020B0604030504040204" pitchFamily="50" charset="-128"/>
              </a:rPr>
              <a:t>SQL </a:t>
            </a:r>
            <a:r>
              <a:rPr lang="en-US" altLang="ja-JP" sz="2800" kern="100" dirty="0">
                <a:solidFill>
                  <a:schemeClr val="tx1"/>
                </a:solidFill>
                <a:latin typeface="メイリオ" panose="020B0604030504040204" pitchFamily="50" charset="-128"/>
                <a:ea typeface="メイリオ" panose="020B0604030504040204" pitchFamily="50" charset="-128"/>
              </a:rPr>
              <a:t>MI </a:t>
            </a:r>
            <a:r>
              <a:rPr lang="ja-JP" altLang="en-US" sz="2800" kern="100" dirty="0">
                <a:solidFill>
                  <a:schemeClr val="tx1"/>
                </a:solidFill>
                <a:latin typeface="メイリオ" panose="020B0604030504040204" pitchFamily="50" charset="-128"/>
                <a:ea typeface="メイリオ" panose="020B0604030504040204" pitchFamily="50" charset="-128"/>
              </a:rPr>
              <a:t>の自動フェールオーバー グループ</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en-US" altLang="ja-JP" sz="2800" kern="100">
                <a:solidFill>
                  <a:schemeClr val="tx1"/>
                </a:solidFill>
                <a:latin typeface="メイリオ" panose="020B0604030504040204" pitchFamily="50" charset="-128"/>
                <a:ea typeface="メイリオ" panose="020B0604030504040204" pitchFamily="50" charset="-128"/>
              </a:rPr>
              <a:t>DW </a:t>
            </a:r>
            <a:r>
              <a:rPr lang="ja-JP" altLang="en-US" sz="2800" kern="100" dirty="0">
                <a:solidFill>
                  <a:schemeClr val="tx1"/>
                </a:solidFill>
                <a:latin typeface="メイリオ" panose="020B0604030504040204" pitchFamily="50" charset="-128"/>
                <a:ea typeface="メイリオ" panose="020B0604030504040204" pitchFamily="50" charset="-128"/>
              </a:rPr>
              <a:t>の </a:t>
            </a:r>
            <a:r>
              <a:rPr lang="en-US" altLang="ja-JP" sz="2800" kern="100" dirty="0">
                <a:solidFill>
                  <a:schemeClr val="tx1"/>
                </a:solidFill>
                <a:latin typeface="メイリオ" panose="020B0604030504040204" pitchFamily="50" charset="-128"/>
                <a:ea typeface="メイリオ" panose="020B0604030504040204" pitchFamily="50" charset="-128"/>
              </a:rPr>
              <a:t>geo </a:t>
            </a:r>
            <a:r>
              <a:rPr lang="ja-JP" altLang="en-US" sz="2800" kern="100" dirty="0">
                <a:solidFill>
                  <a:schemeClr val="tx1"/>
                </a:solidFill>
                <a:latin typeface="メイリオ" panose="020B0604030504040204" pitchFamily="50" charset="-128"/>
                <a:ea typeface="メイリオ" panose="020B0604030504040204" pitchFamily="50" charset="-128"/>
              </a:rPr>
              <a:t>リストアと </a:t>
            </a:r>
            <a:r>
              <a:rPr lang="en-US" altLang="ja-JP" sz="2800" kern="100" dirty="0">
                <a:solidFill>
                  <a:schemeClr val="tx1"/>
                </a:solidFill>
                <a:latin typeface="メイリオ" panose="020B0604030504040204" pitchFamily="50" charset="-128"/>
                <a:ea typeface="メイリオ" panose="020B0604030504040204" pitchFamily="50" charset="-128"/>
              </a:rPr>
              <a:t>geo </a:t>
            </a:r>
            <a:r>
              <a:rPr lang="ja-JP" altLang="en-US" sz="2800" kern="100" dirty="0">
                <a:solidFill>
                  <a:schemeClr val="tx1"/>
                </a:solidFill>
                <a:latin typeface="メイリオ" panose="020B0604030504040204" pitchFamily="50" charset="-128"/>
                <a:ea typeface="メイリオ" panose="020B0604030504040204" pitchFamily="50" charset="-128"/>
              </a:rPr>
              <a:t>レプリケーション</a:t>
            </a:r>
          </a:p>
        </p:txBody>
      </p:sp>
    </p:spTree>
    <p:extLst>
      <p:ext uri="{BB962C8B-B14F-4D97-AF65-F5344CB8AC3E}">
        <p14:creationId xmlns:p14="http://schemas.microsoft.com/office/powerpoint/2010/main" val="25687517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反論への推奨</a:t>
            </a:r>
            <a:r>
              <a:rPr lang="ja-JP" altLang="en-US"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される対応</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CB31A9-4CA9-4C45-9D35-F6DFD3DB29A5}"/>
              </a:ext>
              <a:ext uri="{C183D7F6-B498-43B3-948B-1728B52AA6E4}">
                <adec:decorative xmlns:adec="http://schemas.microsoft.com/office/drawing/2017/decorative" val="1"/>
              </a:ext>
            </a:extLst>
          </p:cNvPr>
          <p:cNvSpPr/>
          <p:nvPr/>
        </p:nvSpPr>
        <p:spPr bwMode="auto">
          <a:xfrm>
            <a:off x="0" y="1405036"/>
            <a:ext cx="12192000" cy="483717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kern="1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426A70B2-B9C6-4C70-A382-D8971FBADB4B}"/>
              </a:ext>
            </a:extLst>
          </p:cNvPr>
          <p:cNvSpPr>
            <a:spLocks noGrp="1"/>
          </p:cNvSpPr>
          <p:nvPr>
            <p:ph type="title"/>
          </p:nvPr>
        </p:nvSpPr>
        <p:spPr>
          <a:xfrm>
            <a:off x="269240" y="289511"/>
            <a:ext cx="11880000" cy="899665"/>
          </a:xfrm>
        </p:spPr>
        <p:txBody>
          <a:bodyPr>
            <a:noAutofit/>
          </a:bodyPr>
          <a:lstStyle/>
          <a:p>
            <a:r>
              <a:rPr lang="en-US" altLang="ja-JP" sz="3600" kern="100" spc="0" dirty="0">
                <a:latin typeface="メイリオ" panose="020B0604030504040204" pitchFamily="50" charset="-128"/>
                <a:ea typeface="メイリオ" panose="020B0604030504040204" pitchFamily="50" charset="-128"/>
              </a:rPr>
              <a:t>Azure </a:t>
            </a:r>
            <a:r>
              <a:rPr lang="ja-JP" altLang="en-US" sz="3600" kern="100" spc="0" dirty="0">
                <a:latin typeface="メイリオ" panose="020B0604030504040204" pitchFamily="50" charset="-128"/>
                <a:ea typeface="メイリオ" panose="020B0604030504040204" pitchFamily="50" charset="-128"/>
              </a:rPr>
              <a:t>で </a:t>
            </a:r>
            <a:r>
              <a:rPr lang="en-US" altLang="ja-JP" sz="3600" kern="100" spc="0" dirty="0">
                <a:latin typeface="メイリオ" panose="020B0604030504040204" pitchFamily="50" charset="-128"/>
                <a:ea typeface="メイリオ" panose="020B0604030504040204" pitchFamily="50" charset="-128"/>
              </a:rPr>
              <a:t>SQL </a:t>
            </a:r>
            <a:r>
              <a:rPr lang="ja-JP" altLang="en-US" sz="3600" kern="100" spc="0" dirty="0">
                <a:latin typeface="メイリオ" panose="020B0604030504040204" pitchFamily="50" charset="-128"/>
                <a:ea typeface="メイリオ" panose="020B0604030504040204" pitchFamily="50" charset="-128"/>
              </a:rPr>
              <a:t>データベースを実行するオプション</a:t>
            </a:r>
          </a:p>
        </p:txBody>
      </p:sp>
      <p:pic>
        <p:nvPicPr>
          <p:cNvPr id="8" name="Picture 7" descr="Image showing options for running SQL databases on Azure. Options include SQL Server on a VM, Azure SQL Database Managed Instance, and Azure SQL Database.">
            <a:extLst>
              <a:ext uri="{FF2B5EF4-FFF2-40B4-BE49-F238E27FC236}">
                <a16:creationId xmlns:a16="http://schemas.microsoft.com/office/drawing/2014/main" id="{22C9511F-A4B7-4CBC-9739-A971898DDC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105" y="1506943"/>
            <a:ext cx="11607790" cy="4633362"/>
          </a:xfrm>
          <a:prstGeom prst="rect">
            <a:avLst/>
          </a:prstGeom>
        </p:spPr>
      </p:pic>
    </p:spTree>
    <p:extLst>
      <p:ext uri="{BB962C8B-B14F-4D97-AF65-F5344CB8AC3E}">
        <p14:creationId xmlns:p14="http://schemas.microsoft.com/office/powerpoint/2010/main" val="314829158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9634D02-9808-4277-8A2B-D849896FA2A6}"/>
              </a:ext>
            </a:extLst>
          </p:cNvPr>
          <p:cNvSpPr>
            <a:spLocks noGrp="1"/>
          </p:cNvSpPr>
          <p:nvPr>
            <p:ph type="title"/>
          </p:nvPr>
        </p:nvSpPr>
        <p:spPr>
          <a:xfrm>
            <a:off x="456660" y="284159"/>
            <a:ext cx="10792963" cy="598539"/>
          </a:xfrm>
        </p:spPr>
        <p:txBody>
          <a:bodyPr>
            <a:noAutofit/>
          </a:bodyPr>
          <a:lstStyle/>
          <a:p>
            <a:r>
              <a:rPr lang="en-US" altLang="ja-JP" sz="3600" kern="100" spc="0" dirty="0">
                <a:latin typeface="メイリオ" panose="020B0604030504040204" pitchFamily="50" charset="-128"/>
                <a:ea typeface="メイリオ" panose="020B0604030504040204" pitchFamily="50" charset="-128"/>
              </a:rPr>
              <a:t>3 </a:t>
            </a:r>
            <a:r>
              <a:rPr lang="ja-JP" altLang="en-US" sz="3600" kern="100" spc="0" dirty="0">
                <a:latin typeface="メイリオ" panose="020B0604030504040204" pitchFamily="50" charset="-128"/>
                <a:ea typeface="メイリオ" panose="020B0604030504040204" pitchFamily="50" charset="-128"/>
              </a:rPr>
              <a:t>つの比較</a:t>
            </a:r>
          </a:p>
        </p:txBody>
      </p:sp>
      <p:sp>
        <p:nvSpPr>
          <p:cNvPr id="21" name="Table header - Resources">
            <a:extLst>
              <a:ext uri="{FF2B5EF4-FFF2-40B4-BE49-F238E27FC236}">
                <a16:creationId xmlns:a16="http://schemas.microsoft.com/office/drawing/2014/main" id="{8727CE7A-0BA5-4FEB-B4EA-A945776D2374}"/>
              </a:ext>
            </a:extLst>
          </p:cNvPr>
          <p:cNvSpPr/>
          <p:nvPr/>
        </p:nvSpPr>
        <p:spPr>
          <a:xfrm>
            <a:off x="1513145" y="1118698"/>
            <a:ext cx="1347485" cy="400110"/>
          </a:xfrm>
          <a:prstGeom prst="rect">
            <a:avLst/>
          </a:prstGeom>
        </p:spPr>
        <p:txBody>
          <a:bodyPr wrap="none">
            <a:noAutofit/>
          </a:bodyPr>
          <a:lstStyle/>
          <a:p>
            <a:r>
              <a:rPr lang="ja-JP" altLang="en-US" b="1" kern="100" dirty="0">
                <a:latin typeface="メイリオ" panose="020B0604030504040204" pitchFamily="50" charset="-128"/>
                <a:ea typeface="メイリオ" panose="020B0604030504040204" pitchFamily="50" charset="-128"/>
              </a:rPr>
              <a:t>リソース</a:t>
            </a:r>
          </a:p>
        </p:txBody>
      </p:sp>
      <p:sp>
        <p:nvSpPr>
          <p:cNvPr id="23" name="Table header - Compatibility">
            <a:extLst>
              <a:ext uri="{FF2B5EF4-FFF2-40B4-BE49-F238E27FC236}">
                <a16:creationId xmlns:a16="http://schemas.microsoft.com/office/drawing/2014/main" id="{4FFA8FB5-A4DF-496C-AE86-C2EE7AF5C746}"/>
              </a:ext>
            </a:extLst>
          </p:cNvPr>
          <p:cNvSpPr/>
          <p:nvPr/>
        </p:nvSpPr>
        <p:spPr>
          <a:xfrm>
            <a:off x="5136094" y="1115899"/>
            <a:ext cx="1749390" cy="400110"/>
          </a:xfrm>
          <a:prstGeom prst="rect">
            <a:avLst/>
          </a:prstGeom>
        </p:spPr>
        <p:txBody>
          <a:bodyPr wrap="none">
            <a:noAutofit/>
          </a:bodyPr>
          <a:lstStyle/>
          <a:p>
            <a:r>
              <a:rPr lang="ja-JP" altLang="en-US" b="1" kern="100" dirty="0">
                <a:latin typeface="メイリオ" panose="020B0604030504040204" pitchFamily="50" charset="-128"/>
                <a:ea typeface="メイリオ" panose="020B0604030504040204" pitchFamily="50" charset="-128"/>
              </a:rPr>
              <a:t>互換性</a:t>
            </a:r>
          </a:p>
        </p:txBody>
      </p:sp>
      <p:sp>
        <p:nvSpPr>
          <p:cNvPr id="25" name="Table header - Best for">
            <a:extLst>
              <a:ext uri="{FF2B5EF4-FFF2-40B4-BE49-F238E27FC236}">
                <a16:creationId xmlns:a16="http://schemas.microsoft.com/office/drawing/2014/main" id="{D1CC9EAD-BF4E-4B7A-BEA9-5D46D259BA09}"/>
              </a:ext>
            </a:extLst>
          </p:cNvPr>
          <p:cNvSpPr/>
          <p:nvPr/>
        </p:nvSpPr>
        <p:spPr>
          <a:xfrm>
            <a:off x="7306956" y="1115899"/>
            <a:ext cx="1087157" cy="400110"/>
          </a:xfrm>
          <a:prstGeom prst="rect">
            <a:avLst/>
          </a:prstGeom>
        </p:spPr>
        <p:txBody>
          <a:bodyPr wrap="none">
            <a:noAutofit/>
          </a:bodyPr>
          <a:lstStyle/>
          <a:p>
            <a:r>
              <a:rPr lang="ja-JP" altLang="en-US" b="1" kern="100" dirty="0">
                <a:latin typeface="メイリオ" panose="020B0604030504040204" pitchFamily="50" charset="-128"/>
                <a:ea typeface="メイリオ" panose="020B0604030504040204" pitchFamily="50" charset="-128"/>
              </a:rPr>
              <a:t>最適な用途</a:t>
            </a:r>
          </a:p>
        </p:txBody>
      </p:sp>
      <p:sp>
        <p:nvSpPr>
          <p:cNvPr id="7" name="SQL Server on VM">
            <a:extLst>
              <a:ext uri="{FF2B5EF4-FFF2-40B4-BE49-F238E27FC236}">
                <a16:creationId xmlns:a16="http://schemas.microsoft.com/office/drawing/2014/main" id="{622CB7AB-028D-48D3-9BE6-F455EF263F1A}"/>
              </a:ext>
            </a:extLst>
          </p:cNvPr>
          <p:cNvSpPr/>
          <p:nvPr/>
        </p:nvSpPr>
        <p:spPr>
          <a:xfrm>
            <a:off x="0" y="1702072"/>
            <a:ext cx="1513145" cy="707886"/>
          </a:xfrm>
          <a:prstGeom prst="rect">
            <a:avLst/>
          </a:prstGeom>
        </p:spPr>
        <p:txBody>
          <a:bodyPr wrap="square">
            <a:noAutofit/>
          </a:bodyPr>
          <a:lstStyle/>
          <a:p>
            <a:pPr algn="ctr"/>
            <a:r>
              <a:rPr lang="en-US" altLang="ja-JP" kern="100" dirty="0">
                <a:latin typeface="メイリオ" panose="020B0604030504040204" pitchFamily="50" charset="-128"/>
                <a:ea typeface="メイリオ" panose="020B0604030504040204" pitchFamily="50" charset="-128"/>
              </a:rPr>
              <a:t>VM </a:t>
            </a:r>
            <a:r>
              <a:rPr lang="ja-JP" altLang="en-US" kern="100" dirty="0">
                <a:latin typeface="メイリオ" panose="020B0604030504040204" pitchFamily="50" charset="-128"/>
                <a:ea typeface="メイリオ" panose="020B0604030504040204" pitchFamily="50" charset="-128"/>
              </a:rPr>
              <a:t>上の </a:t>
            </a:r>
            <a:r>
              <a:rPr lang="en-US" altLang="ja-JP" kern="100" dirty="0">
                <a:latin typeface="メイリオ" panose="020B0604030504040204" pitchFamily="50" charset="-128"/>
                <a:ea typeface="メイリオ" panose="020B0604030504040204" pitchFamily="50" charset="-128"/>
              </a:rPr>
              <a:t>SQL Server</a:t>
            </a:r>
          </a:p>
        </p:txBody>
      </p:sp>
      <p:pic>
        <p:nvPicPr>
          <p:cNvPr id="27" name="SQL Server on VM icon" descr="SQL Server on an Azure VM icon">
            <a:extLst>
              <a:ext uri="{FF2B5EF4-FFF2-40B4-BE49-F238E27FC236}">
                <a16:creationId xmlns:a16="http://schemas.microsoft.com/office/drawing/2014/main" id="{B195CD5A-6F34-4D23-8D5C-FDD2A05F424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8292" y="2409958"/>
            <a:ext cx="929716" cy="758952"/>
          </a:xfrm>
          <a:prstGeom prst="rect">
            <a:avLst/>
          </a:prstGeom>
        </p:spPr>
      </p:pic>
      <p:sp>
        <p:nvSpPr>
          <p:cNvPr id="30" name="SQL Server on VM resources">
            <a:extLst>
              <a:ext uri="{FF2B5EF4-FFF2-40B4-BE49-F238E27FC236}">
                <a16:creationId xmlns:a16="http://schemas.microsoft.com/office/drawing/2014/main" id="{FBA9822D-0E76-4C0B-BBF8-97FBA8DB5B11}"/>
              </a:ext>
            </a:extLst>
          </p:cNvPr>
          <p:cNvSpPr/>
          <p:nvPr/>
        </p:nvSpPr>
        <p:spPr>
          <a:xfrm>
            <a:off x="1672125" y="1909825"/>
            <a:ext cx="3257410" cy="923330"/>
          </a:xfrm>
          <a:prstGeom prst="rect">
            <a:avLst/>
          </a:prstGeom>
        </p:spPr>
        <p:txBody>
          <a:bodyPr wrap="square" anchor="ctr">
            <a:noAutofit/>
          </a:bodyPr>
          <a:lstStyle/>
          <a:p>
            <a:r>
              <a:rPr lang="ja-JP" altLang="en-US" sz="1600" kern="100" dirty="0">
                <a:latin typeface="メイリオ" panose="020B0604030504040204" pitchFamily="50" charset="-128"/>
                <a:ea typeface="メイリオ" panose="020B0604030504040204" pitchFamily="50" charset="-128"/>
              </a:rPr>
              <a:t>構成と管理のため</a:t>
            </a:r>
            <a:r>
              <a:rPr lang="ja-JP" altLang="en-US" sz="1600" kern="100">
                <a:latin typeface="メイリオ" panose="020B0604030504040204" pitchFamily="50" charset="-128"/>
                <a:ea typeface="メイリオ" panose="020B0604030504040204" pitchFamily="50" charset="-128"/>
              </a:rPr>
              <a:t>の </a:t>
            </a:r>
            <a:br>
              <a:rPr lang="en-US" altLang="ja-JP" sz="1600" kern="100">
                <a:latin typeface="メイリオ" panose="020B0604030504040204" pitchFamily="50" charset="-128"/>
                <a:ea typeface="メイリオ" panose="020B0604030504040204" pitchFamily="50" charset="-128"/>
              </a:rPr>
            </a:br>
            <a:r>
              <a:rPr lang="en-US" altLang="ja-JP" sz="1600" kern="100">
                <a:latin typeface="メイリオ" panose="020B0604030504040204" pitchFamily="50" charset="-128"/>
                <a:ea typeface="メイリオ" panose="020B0604030504040204" pitchFamily="50" charset="-128"/>
              </a:rPr>
              <a:t>IT </a:t>
            </a:r>
            <a:r>
              <a:rPr lang="ja-JP" altLang="en-US" sz="1600" kern="100" dirty="0">
                <a:latin typeface="メイリオ" panose="020B0604030504040204" pitchFamily="50" charset="-128"/>
                <a:ea typeface="メイリオ" panose="020B0604030504040204" pitchFamily="50" charset="-128"/>
              </a:rPr>
              <a:t>リソースが存在する</a:t>
            </a:r>
          </a:p>
        </p:txBody>
      </p:sp>
      <p:sp>
        <p:nvSpPr>
          <p:cNvPr id="34" name="SQL Server on VM Compatibility">
            <a:extLst>
              <a:ext uri="{FF2B5EF4-FFF2-40B4-BE49-F238E27FC236}">
                <a16:creationId xmlns:a16="http://schemas.microsoft.com/office/drawing/2014/main" id="{762349BD-F63D-45CB-A9A7-7231A1441D03}"/>
              </a:ext>
            </a:extLst>
          </p:cNvPr>
          <p:cNvSpPr/>
          <p:nvPr/>
        </p:nvSpPr>
        <p:spPr>
          <a:xfrm>
            <a:off x="5064905" y="1881936"/>
            <a:ext cx="2111156" cy="923330"/>
          </a:xfrm>
          <a:prstGeom prst="rect">
            <a:avLst/>
          </a:prstGeom>
        </p:spPr>
        <p:txBody>
          <a:bodyPr wrap="square" anchor="ctr">
            <a:noAutofit/>
          </a:bodyPr>
          <a:lstStyle/>
          <a:p>
            <a:r>
              <a:rPr lang="ja-JP" altLang="en-US" sz="1600" kern="100">
                <a:latin typeface="メイリオ" panose="020B0604030504040204" pitchFamily="50" charset="-128"/>
                <a:ea typeface="メイリオ" panose="020B0604030504040204" pitchFamily="50" charset="-128"/>
              </a:rPr>
              <a:t>すべての</a:t>
            </a:r>
            <a:br>
              <a:rPr lang="en-US" altLang="ja-JP" sz="1600" kern="100">
                <a:latin typeface="メイリオ" panose="020B0604030504040204" pitchFamily="50" charset="-128"/>
                <a:ea typeface="メイリオ" panose="020B0604030504040204" pitchFamily="50" charset="-128"/>
              </a:rPr>
            </a:br>
            <a:r>
              <a:rPr lang="ja-JP" altLang="en-US" sz="1600" kern="100">
                <a:latin typeface="メイリオ" panose="020B0604030504040204" pitchFamily="50" charset="-128"/>
                <a:ea typeface="メイリオ" panose="020B0604030504040204" pitchFamily="50" charset="-128"/>
              </a:rPr>
              <a:t>オンプレミス</a:t>
            </a:r>
            <a:r>
              <a:rPr lang="ja-JP" altLang="en-US" sz="1600" kern="100" dirty="0">
                <a:latin typeface="メイリオ" panose="020B0604030504040204" pitchFamily="50" charset="-128"/>
                <a:ea typeface="メイリオ" panose="020B0604030504040204" pitchFamily="50" charset="-128"/>
              </a:rPr>
              <a:t>機能をサポート</a:t>
            </a:r>
          </a:p>
        </p:txBody>
      </p:sp>
      <p:sp>
        <p:nvSpPr>
          <p:cNvPr id="37" name="SQL Server on VM Best for">
            <a:extLst>
              <a:ext uri="{FF2B5EF4-FFF2-40B4-BE49-F238E27FC236}">
                <a16:creationId xmlns:a16="http://schemas.microsoft.com/office/drawing/2014/main" id="{3ABA605F-AE82-4D02-9BC7-CC3176AAE307}"/>
              </a:ext>
            </a:extLst>
          </p:cNvPr>
          <p:cNvSpPr/>
          <p:nvPr/>
        </p:nvSpPr>
        <p:spPr>
          <a:xfrm>
            <a:off x="7273685" y="1652969"/>
            <a:ext cx="4680000" cy="1418423"/>
          </a:xfrm>
          <a:prstGeom prst="rect">
            <a:avLst/>
          </a:prstGeom>
        </p:spPr>
        <p:txBody>
          <a:bodyPr wrap="square" anchor="ctr">
            <a:noAutofit/>
          </a:bodyPr>
          <a:lstStyle/>
          <a:p>
            <a:pPr marL="285750" indent="-285750">
              <a:buFont typeface="Arial" panose="020B0604020202020204" pitchFamily="34" charset="0"/>
              <a:buChar char="•"/>
            </a:pPr>
            <a:r>
              <a:rPr lang="ja-JP" altLang="en-US" sz="1600" kern="100" dirty="0">
                <a:latin typeface="メイリオ" panose="020B0604030504040204" pitchFamily="50" charset="-128"/>
                <a:ea typeface="メイリオ" panose="020B0604030504040204" pitchFamily="50" charset="-128"/>
              </a:rPr>
              <a:t>変更を最小限</a:t>
            </a:r>
            <a:r>
              <a:rPr lang="en-US" altLang="ja-JP" sz="1600" kern="100" dirty="0">
                <a:latin typeface="メイリオ" panose="020B0604030504040204" pitchFamily="50" charset="-128"/>
                <a:ea typeface="メイリオ" panose="020B0604030504040204" pitchFamily="50" charset="-128"/>
              </a:rPr>
              <a:t>/</a:t>
            </a:r>
            <a:r>
              <a:rPr lang="ja-JP" altLang="en-US" sz="1600" kern="100" dirty="0">
                <a:latin typeface="メイリオ" panose="020B0604030504040204" pitchFamily="50" charset="-128"/>
                <a:ea typeface="メイリオ" panose="020B0604030504040204" pitchFamily="50" charset="-128"/>
              </a:rPr>
              <a:t>ゼロに抑えてクラウドに素早く移行する必要がある既存のアプリケーション</a:t>
            </a:r>
          </a:p>
          <a:p>
            <a:pPr marL="285750" indent="-285750">
              <a:buFont typeface="Arial" panose="020B0604020202020204" pitchFamily="34" charset="0"/>
              <a:buChar char="•"/>
            </a:pPr>
            <a:r>
              <a:rPr lang="ja-JP" altLang="en-US" sz="1600" kern="100" dirty="0">
                <a:latin typeface="メイリオ" panose="020B0604030504040204" pitchFamily="50" charset="-128"/>
                <a:ea typeface="メイリオ" panose="020B0604030504040204" pitchFamily="50" charset="-128"/>
              </a:rPr>
              <a:t>完全な管理者権限が必要</a:t>
            </a:r>
          </a:p>
          <a:p>
            <a:pPr marL="285750" indent="-285750">
              <a:buFont typeface="Arial" panose="020B0604020202020204" pitchFamily="34" charset="0"/>
              <a:buChar char="•"/>
            </a:pPr>
            <a:r>
              <a:rPr lang="ja-JP" altLang="en-US" sz="1600" kern="100" dirty="0">
                <a:latin typeface="メイリオ" panose="020B0604030504040204" pitchFamily="50" charset="-128"/>
                <a:ea typeface="メイリオ" panose="020B0604030504040204" pitchFamily="50" charset="-128"/>
              </a:rPr>
              <a:t>最大 </a:t>
            </a:r>
            <a:r>
              <a:rPr lang="en-US" altLang="ja-JP" sz="1600" kern="100" dirty="0">
                <a:latin typeface="メイリオ" panose="020B0604030504040204" pitchFamily="50" charset="-128"/>
                <a:ea typeface="メイリオ" panose="020B0604030504040204" pitchFamily="50" charset="-128"/>
              </a:rPr>
              <a:t>64 TB </a:t>
            </a:r>
            <a:r>
              <a:rPr lang="ja-JP" altLang="en-US" sz="1600" kern="100" dirty="0">
                <a:latin typeface="メイリオ" panose="020B0604030504040204" pitchFamily="50" charset="-128"/>
                <a:ea typeface="メイリオ" panose="020B0604030504040204" pitchFamily="50" charset="-128"/>
              </a:rPr>
              <a:t>のストレージ</a:t>
            </a:r>
          </a:p>
        </p:txBody>
      </p:sp>
      <p:sp>
        <p:nvSpPr>
          <p:cNvPr id="13" name="SQL MI">
            <a:extLst>
              <a:ext uri="{FF2B5EF4-FFF2-40B4-BE49-F238E27FC236}">
                <a16:creationId xmlns:a16="http://schemas.microsoft.com/office/drawing/2014/main" id="{66364F69-4843-4149-90EA-97E167184A44}"/>
              </a:ext>
            </a:extLst>
          </p:cNvPr>
          <p:cNvSpPr/>
          <p:nvPr/>
        </p:nvSpPr>
        <p:spPr>
          <a:xfrm>
            <a:off x="80113" y="3254593"/>
            <a:ext cx="1005403" cy="400110"/>
          </a:xfrm>
          <a:prstGeom prst="rect">
            <a:avLst/>
          </a:prstGeom>
        </p:spPr>
        <p:txBody>
          <a:bodyPr wrap="none">
            <a:noAutofit/>
          </a:bodyPr>
          <a:lstStyle/>
          <a:p>
            <a:r>
              <a:rPr lang="en-US" altLang="ja-JP" kern="100" dirty="0">
                <a:latin typeface="メイリオ" panose="020B0604030504040204" pitchFamily="50" charset="-128"/>
                <a:ea typeface="メイリオ" panose="020B0604030504040204" pitchFamily="50" charset="-128"/>
              </a:rPr>
              <a:t>SQL MI</a:t>
            </a:r>
          </a:p>
        </p:txBody>
      </p:sp>
      <p:pic>
        <p:nvPicPr>
          <p:cNvPr id="31" name="SQL MI icon" descr="Azure SQL Database Managed Instance icon">
            <a:extLst>
              <a:ext uri="{FF2B5EF4-FFF2-40B4-BE49-F238E27FC236}">
                <a16:creationId xmlns:a16="http://schemas.microsoft.com/office/drawing/2014/main" id="{3BA14C79-5D49-40CA-BC7E-560BD6C8C1B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6660" y="3694944"/>
            <a:ext cx="577544" cy="758952"/>
          </a:xfrm>
          <a:prstGeom prst="rect">
            <a:avLst/>
          </a:prstGeom>
          <a:noFill/>
          <a:extLst>
            <a:ext uri="{909E8E84-426E-40DD-AFC4-6F175D3DCCD1}">
              <a14:hiddenFill xmlns:a14="http://schemas.microsoft.com/office/drawing/2010/main">
                <a:solidFill>
                  <a:srgbClr val="FFFFFF"/>
                </a:solidFill>
              </a14:hiddenFill>
            </a:ext>
          </a:extLst>
        </p:spPr>
      </p:pic>
      <p:sp>
        <p:nvSpPr>
          <p:cNvPr id="33" name="SQL MI Resources">
            <a:extLst>
              <a:ext uri="{FF2B5EF4-FFF2-40B4-BE49-F238E27FC236}">
                <a16:creationId xmlns:a16="http://schemas.microsoft.com/office/drawing/2014/main" id="{F5A48096-CB66-4D7E-8C97-387E53B21010}"/>
              </a:ext>
            </a:extLst>
          </p:cNvPr>
          <p:cNvSpPr/>
          <p:nvPr/>
        </p:nvSpPr>
        <p:spPr>
          <a:xfrm>
            <a:off x="1677269" y="3597114"/>
            <a:ext cx="3344574" cy="923330"/>
          </a:xfrm>
          <a:prstGeom prst="rect">
            <a:avLst/>
          </a:prstGeom>
        </p:spPr>
        <p:txBody>
          <a:bodyPr wrap="square" anchor="ctr">
            <a:noAutofit/>
          </a:bodyPr>
          <a:lstStyle/>
          <a:p>
            <a:r>
              <a:rPr lang="ja-JP" altLang="en-US" sz="1600" kern="100" dirty="0">
                <a:latin typeface="メイリオ" panose="020B0604030504040204" pitchFamily="50" charset="-128"/>
                <a:ea typeface="メイリオ" panose="020B0604030504040204" pitchFamily="50" charset="-128"/>
              </a:rPr>
              <a:t>構成と管理のため</a:t>
            </a:r>
            <a:r>
              <a:rPr lang="ja-JP" altLang="en-US" sz="1600" kern="100">
                <a:latin typeface="メイリオ" panose="020B0604030504040204" pitchFamily="50" charset="-128"/>
                <a:ea typeface="メイリオ" panose="020B0604030504040204" pitchFamily="50" charset="-128"/>
              </a:rPr>
              <a:t>の </a:t>
            </a:r>
            <a:br>
              <a:rPr lang="en-US" altLang="ja-JP" sz="1600" kern="100">
                <a:latin typeface="メイリオ" panose="020B0604030504040204" pitchFamily="50" charset="-128"/>
                <a:ea typeface="メイリオ" panose="020B0604030504040204" pitchFamily="50" charset="-128"/>
              </a:rPr>
            </a:br>
            <a:r>
              <a:rPr lang="en-US" altLang="ja-JP" sz="1600" kern="100">
                <a:latin typeface="メイリオ" panose="020B0604030504040204" pitchFamily="50" charset="-128"/>
                <a:ea typeface="メイリオ" panose="020B0604030504040204" pitchFamily="50" charset="-128"/>
              </a:rPr>
              <a:t>IT </a:t>
            </a:r>
            <a:r>
              <a:rPr lang="ja-JP" altLang="en-US" sz="1600" kern="100" dirty="0">
                <a:latin typeface="メイリオ" panose="020B0604030504040204" pitchFamily="50" charset="-128"/>
                <a:ea typeface="メイリオ" panose="020B0604030504040204" pitchFamily="50" charset="-128"/>
              </a:rPr>
              <a:t>リソースを採用したくない</a:t>
            </a:r>
          </a:p>
        </p:txBody>
      </p:sp>
      <p:sp>
        <p:nvSpPr>
          <p:cNvPr id="35" name="SQL MI Compatibility">
            <a:extLst>
              <a:ext uri="{FF2B5EF4-FFF2-40B4-BE49-F238E27FC236}">
                <a16:creationId xmlns:a16="http://schemas.microsoft.com/office/drawing/2014/main" id="{C846F5F0-5C24-4878-AA33-2C6693912A40}"/>
              </a:ext>
            </a:extLst>
          </p:cNvPr>
          <p:cNvSpPr/>
          <p:nvPr/>
        </p:nvSpPr>
        <p:spPr>
          <a:xfrm>
            <a:off x="5113116" y="3325500"/>
            <a:ext cx="2126520" cy="1477328"/>
          </a:xfrm>
          <a:prstGeom prst="rect">
            <a:avLst/>
          </a:prstGeom>
        </p:spPr>
        <p:txBody>
          <a:bodyPr wrap="square">
            <a:noAutofit/>
          </a:bodyPr>
          <a:lstStyle/>
          <a:p>
            <a:r>
              <a:rPr lang="ja-JP" altLang="en-US" sz="1600" kern="100" dirty="0">
                <a:latin typeface="メイリオ" panose="020B0604030504040204" pitchFamily="50" charset="-128"/>
                <a:ea typeface="メイリオ" panose="020B0604030504040204" pitchFamily="50" charset="-128"/>
              </a:rPr>
              <a:t>ほぼ</a:t>
            </a:r>
            <a:r>
              <a:rPr lang="ja-JP" altLang="en-US" sz="1600" kern="100">
                <a:latin typeface="メイリオ" panose="020B0604030504040204" pitchFamily="50" charset="-128"/>
                <a:ea typeface="メイリオ" panose="020B0604030504040204" pitchFamily="50" charset="-128"/>
              </a:rPr>
              <a:t>すべての</a:t>
            </a:r>
            <a:br>
              <a:rPr lang="en-US" altLang="ja-JP" sz="1600" kern="100">
                <a:latin typeface="メイリオ" panose="020B0604030504040204" pitchFamily="50" charset="-128"/>
                <a:ea typeface="メイリオ" panose="020B0604030504040204" pitchFamily="50" charset="-128"/>
              </a:rPr>
            </a:br>
            <a:r>
              <a:rPr lang="ja-JP" altLang="en-US" sz="1600" kern="100">
                <a:latin typeface="メイリオ" panose="020B0604030504040204" pitchFamily="50" charset="-128"/>
                <a:ea typeface="メイリオ" panose="020B0604030504040204" pitchFamily="50" charset="-128"/>
              </a:rPr>
              <a:t>オンプレミスの</a:t>
            </a:r>
            <a:br>
              <a:rPr lang="en-US" altLang="ja-JP" sz="1600" kern="100">
                <a:latin typeface="メイリオ" panose="020B0604030504040204" pitchFamily="50" charset="-128"/>
                <a:ea typeface="メイリオ" panose="020B0604030504040204" pitchFamily="50" charset="-128"/>
              </a:rPr>
            </a:br>
            <a:r>
              <a:rPr lang="ja-JP" altLang="en-US" sz="1600" kern="100">
                <a:latin typeface="メイリオ" panose="020B0604030504040204" pitchFamily="50" charset="-128"/>
                <a:ea typeface="メイリオ" panose="020B0604030504040204" pitchFamily="50" charset="-128"/>
              </a:rPr>
              <a:t>インスタンス </a:t>
            </a:r>
            <a:r>
              <a:rPr lang="ja-JP" altLang="en-US" sz="1600" kern="100" dirty="0">
                <a:latin typeface="メイリオ" panose="020B0604030504040204" pitchFamily="50" charset="-128"/>
                <a:ea typeface="メイリオ" panose="020B0604030504040204" pitchFamily="50" charset="-128"/>
              </a:rPr>
              <a:t>レベルおよびデータベース レベルの</a:t>
            </a:r>
            <a:r>
              <a:rPr lang="ja-JP" altLang="en-US" sz="1600" kern="100">
                <a:latin typeface="メイリオ" panose="020B0604030504040204" pitchFamily="50" charset="-128"/>
                <a:ea typeface="メイリオ" panose="020B0604030504040204" pitchFamily="50" charset="-128"/>
              </a:rPr>
              <a:t>機能を</a:t>
            </a:r>
            <a:br>
              <a:rPr lang="en-US" altLang="ja-JP" sz="1600" kern="100">
                <a:latin typeface="メイリオ" panose="020B0604030504040204" pitchFamily="50" charset="-128"/>
                <a:ea typeface="メイリオ" panose="020B0604030504040204" pitchFamily="50" charset="-128"/>
              </a:rPr>
            </a:br>
            <a:r>
              <a:rPr lang="ja-JP" altLang="en-US" sz="1600" kern="100">
                <a:latin typeface="メイリオ" panose="020B0604030504040204" pitchFamily="50" charset="-128"/>
                <a:ea typeface="メイリオ" panose="020B0604030504040204" pitchFamily="50" charset="-128"/>
              </a:rPr>
              <a:t>サポート</a:t>
            </a:r>
            <a:endParaRPr lang="ja-JP" altLang="en-US" sz="1600" kern="100" dirty="0">
              <a:latin typeface="メイリオ" panose="020B0604030504040204" pitchFamily="50" charset="-128"/>
              <a:ea typeface="メイリオ" panose="020B0604030504040204" pitchFamily="50" charset="-128"/>
            </a:endParaRPr>
          </a:p>
        </p:txBody>
      </p:sp>
      <p:sp>
        <p:nvSpPr>
          <p:cNvPr id="38" name="SQL MI Best for">
            <a:extLst>
              <a:ext uri="{FF2B5EF4-FFF2-40B4-BE49-F238E27FC236}">
                <a16:creationId xmlns:a16="http://schemas.microsoft.com/office/drawing/2014/main" id="{936AF5C6-8D8C-4443-B659-18402D51F1BC}"/>
              </a:ext>
            </a:extLst>
          </p:cNvPr>
          <p:cNvSpPr/>
          <p:nvPr/>
        </p:nvSpPr>
        <p:spPr>
          <a:xfrm>
            <a:off x="7277564" y="3168911"/>
            <a:ext cx="4680000" cy="1798640"/>
          </a:xfrm>
          <a:prstGeom prst="rect">
            <a:avLst/>
          </a:prstGeom>
        </p:spPr>
        <p:txBody>
          <a:bodyPr wrap="square" anchor="ctr">
            <a:noAutofit/>
          </a:bodyPr>
          <a:lstStyle/>
          <a:p>
            <a:pPr marL="285750" indent="-285750">
              <a:buFont typeface="Arial" panose="020B0604020202020204" pitchFamily="34" charset="0"/>
              <a:buChar char="•"/>
            </a:pPr>
            <a:r>
              <a:rPr lang="ja-JP" altLang="en-US" sz="1600" kern="100" dirty="0">
                <a:latin typeface="メイリオ" panose="020B0604030504040204" pitchFamily="50" charset="-128"/>
                <a:ea typeface="メイリオ" panose="020B0604030504040204" pitchFamily="50" charset="-128"/>
              </a:rPr>
              <a:t>最新の </a:t>
            </a:r>
            <a:r>
              <a:rPr lang="en-US" altLang="ja-JP" sz="1600" kern="100" dirty="0">
                <a:latin typeface="メイリオ" panose="020B0604030504040204" pitchFamily="50" charset="-128"/>
                <a:ea typeface="メイリオ" panose="020B0604030504040204" pitchFamily="50" charset="-128"/>
              </a:rPr>
              <a:t>SQL Server </a:t>
            </a:r>
            <a:r>
              <a:rPr lang="ja-JP" altLang="en-US" sz="1600" kern="100" dirty="0">
                <a:latin typeface="メイリオ" panose="020B0604030504040204" pitchFamily="50" charset="-128"/>
                <a:ea typeface="メイリオ" panose="020B0604030504040204" pitchFamily="50" charset="-128"/>
              </a:rPr>
              <a:t>の機能を使用し、最小限の変更でクラウドに移行される新しいアプリケーションまたは既存のオンプレミス アプリ</a:t>
            </a:r>
          </a:p>
          <a:p>
            <a:pPr marL="285750" indent="-285750">
              <a:buFont typeface="Arial" panose="020B0604020202020204" pitchFamily="34" charset="0"/>
              <a:buChar char="•"/>
            </a:pPr>
            <a:r>
              <a:rPr lang="ja-JP" altLang="en-US" sz="1600" kern="100" dirty="0">
                <a:latin typeface="メイリオ" panose="020B0604030504040204" pitchFamily="50" charset="-128"/>
                <a:ea typeface="メイリオ" panose="020B0604030504040204" pitchFamily="50" charset="-128"/>
              </a:rPr>
              <a:t>基礎となる </a:t>
            </a:r>
            <a:r>
              <a:rPr lang="en-US" altLang="ja-JP" sz="1600" kern="100" dirty="0">
                <a:latin typeface="メイリオ" panose="020B0604030504040204" pitchFamily="50" charset="-128"/>
                <a:ea typeface="メイリオ" panose="020B0604030504040204" pitchFamily="50" charset="-128"/>
              </a:rPr>
              <a:t>OS </a:t>
            </a:r>
            <a:r>
              <a:rPr lang="ja-JP" altLang="en-US" sz="1600" kern="100" dirty="0">
                <a:latin typeface="メイリオ" panose="020B0604030504040204" pitchFamily="50" charset="-128"/>
                <a:ea typeface="メイリオ" panose="020B0604030504040204" pitchFamily="50" charset="-128"/>
              </a:rPr>
              <a:t>や構成を管理したくない</a:t>
            </a:r>
          </a:p>
          <a:p>
            <a:pPr marL="285750" indent="-285750">
              <a:buFont typeface="Arial" panose="020B0604020202020204" pitchFamily="34" charset="0"/>
              <a:buChar char="•"/>
            </a:pPr>
            <a:r>
              <a:rPr lang="ja-JP" altLang="en-US" sz="1600" kern="100" dirty="0">
                <a:latin typeface="メイリオ" panose="020B0604030504040204" pitchFamily="50" charset="-128"/>
                <a:ea typeface="メイリオ" panose="020B0604030504040204" pitchFamily="50" charset="-128"/>
              </a:rPr>
              <a:t>最大 </a:t>
            </a:r>
            <a:r>
              <a:rPr lang="en-US" altLang="ja-JP" sz="1600" kern="100" dirty="0">
                <a:latin typeface="メイリオ" panose="020B0604030504040204" pitchFamily="50" charset="-128"/>
                <a:ea typeface="メイリオ" panose="020B0604030504040204" pitchFamily="50" charset="-128"/>
              </a:rPr>
              <a:t>8 TB </a:t>
            </a:r>
            <a:r>
              <a:rPr lang="ja-JP" altLang="en-US" sz="1600" kern="100" dirty="0">
                <a:latin typeface="メイリオ" panose="020B0604030504040204" pitchFamily="50" charset="-128"/>
                <a:ea typeface="メイリオ" panose="020B0604030504040204" pitchFamily="50" charset="-128"/>
              </a:rPr>
              <a:t>のデータベース</a:t>
            </a:r>
          </a:p>
        </p:txBody>
      </p:sp>
      <p:sp>
        <p:nvSpPr>
          <p:cNvPr id="10" name="SQL DB">
            <a:extLst>
              <a:ext uri="{FF2B5EF4-FFF2-40B4-BE49-F238E27FC236}">
                <a16:creationId xmlns:a16="http://schemas.microsoft.com/office/drawing/2014/main" id="{051801BF-E60D-48C8-9CD3-C24B5B58633D}"/>
              </a:ext>
            </a:extLst>
          </p:cNvPr>
          <p:cNvSpPr/>
          <p:nvPr/>
        </p:nvSpPr>
        <p:spPr>
          <a:xfrm>
            <a:off x="82541" y="4980213"/>
            <a:ext cx="1032655" cy="400110"/>
          </a:xfrm>
          <a:prstGeom prst="rect">
            <a:avLst/>
          </a:prstGeom>
        </p:spPr>
        <p:txBody>
          <a:bodyPr wrap="none">
            <a:noAutofit/>
          </a:bodyPr>
          <a:lstStyle/>
          <a:p>
            <a:r>
              <a:rPr lang="en-US" altLang="ja-JP" sz="2000" kern="100" dirty="0">
                <a:latin typeface="メイリオ" panose="020B0604030504040204" pitchFamily="50" charset="-128"/>
                <a:ea typeface="メイリオ" panose="020B0604030504040204" pitchFamily="50" charset="-128"/>
              </a:rPr>
              <a:t>SQL DB</a:t>
            </a:r>
          </a:p>
        </p:txBody>
      </p:sp>
      <p:pic>
        <p:nvPicPr>
          <p:cNvPr id="40" name="SQL DB icon" descr="Azure SQL Database icon">
            <a:extLst>
              <a:ext uri="{FF2B5EF4-FFF2-40B4-BE49-F238E27FC236}">
                <a16:creationId xmlns:a16="http://schemas.microsoft.com/office/drawing/2014/main" id="{3FA7E41B-1DF3-495B-9C29-7B70536F458A}"/>
              </a:ext>
            </a:extLst>
          </p:cNvPr>
          <p:cNvPicPr>
            <a:picLocks noChangeAspect="1"/>
          </p:cNvPicPr>
          <p:nvPr/>
        </p:nvPicPr>
        <p:blipFill>
          <a:blip r:embed="rId6"/>
          <a:stretch>
            <a:fillRect/>
          </a:stretch>
        </p:blipFill>
        <p:spPr>
          <a:xfrm>
            <a:off x="18955" y="4981583"/>
            <a:ext cx="1528390" cy="1528390"/>
          </a:xfrm>
          <a:prstGeom prst="rect">
            <a:avLst/>
          </a:prstGeom>
        </p:spPr>
      </p:pic>
      <p:sp>
        <p:nvSpPr>
          <p:cNvPr id="41" name="SQL DB Resources">
            <a:extLst>
              <a:ext uri="{FF2B5EF4-FFF2-40B4-BE49-F238E27FC236}">
                <a16:creationId xmlns:a16="http://schemas.microsoft.com/office/drawing/2014/main" id="{13E789AF-0511-474A-8ADA-B78571A56317}"/>
              </a:ext>
            </a:extLst>
          </p:cNvPr>
          <p:cNvSpPr/>
          <p:nvPr/>
        </p:nvSpPr>
        <p:spPr>
          <a:xfrm>
            <a:off x="1698799" y="5254166"/>
            <a:ext cx="3344574" cy="923330"/>
          </a:xfrm>
          <a:prstGeom prst="rect">
            <a:avLst/>
          </a:prstGeom>
        </p:spPr>
        <p:txBody>
          <a:bodyPr wrap="square" anchor="ctr">
            <a:noAutofit/>
          </a:bodyPr>
          <a:lstStyle/>
          <a:p>
            <a:r>
              <a:rPr lang="ja-JP" altLang="en-US" sz="1600" kern="100" dirty="0">
                <a:latin typeface="メイリオ" panose="020B0604030504040204" pitchFamily="50" charset="-128"/>
                <a:ea typeface="メイリオ" panose="020B0604030504040204" pitchFamily="50" charset="-128"/>
              </a:rPr>
              <a:t>構成と管理のため</a:t>
            </a:r>
            <a:r>
              <a:rPr lang="ja-JP" altLang="en-US" sz="1600" kern="100">
                <a:latin typeface="メイリオ" panose="020B0604030504040204" pitchFamily="50" charset="-128"/>
                <a:ea typeface="メイリオ" panose="020B0604030504040204" pitchFamily="50" charset="-128"/>
              </a:rPr>
              <a:t>の </a:t>
            </a:r>
            <a:br>
              <a:rPr lang="en-US" altLang="ja-JP" sz="1600" kern="100">
                <a:latin typeface="メイリオ" panose="020B0604030504040204" pitchFamily="50" charset="-128"/>
                <a:ea typeface="メイリオ" panose="020B0604030504040204" pitchFamily="50" charset="-128"/>
              </a:rPr>
            </a:br>
            <a:r>
              <a:rPr lang="en-US" altLang="ja-JP" sz="1600" kern="100">
                <a:latin typeface="メイリオ" panose="020B0604030504040204" pitchFamily="50" charset="-128"/>
                <a:ea typeface="メイリオ" panose="020B0604030504040204" pitchFamily="50" charset="-128"/>
              </a:rPr>
              <a:t>IT </a:t>
            </a:r>
            <a:r>
              <a:rPr lang="ja-JP" altLang="en-US" sz="1600" kern="100" dirty="0">
                <a:latin typeface="メイリオ" panose="020B0604030504040204" pitchFamily="50" charset="-128"/>
                <a:ea typeface="メイリオ" panose="020B0604030504040204" pitchFamily="50" charset="-128"/>
              </a:rPr>
              <a:t>リソースを採用したくない</a:t>
            </a:r>
          </a:p>
        </p:txBody>
      </p:sp>
      <p:sp>
        <p:nvSpPr>
          <p:cNvPr id="36" name="SQL DB Compatibility">
            <a:extLst>
              <a:ext uri="{FF2B5EF4-FFF2-40B4-BE49-F238E27FC236}">
                <a16:creationId xmlns:a16="http://schemas.microsoft.com/office/drawing/2014/main" id="{FD36B3B4-F40A-42F2-91DA-0126956B8B73}"/>
              </a:ext>
            </a:extLst>
          </p:cNvPr>
          <p:cNvSpPr/>
          <p:nvPr/>
        </p:nvSpPr>
        <p:spPr>
          <a:xfrm>
            <a:off x="5113117" y="5254165"/>
            <a:ext cx="2126519" cy="1319673"/>
          </a:xfrm>
          <a:prstGeom prst="rect">
            <a:avLst/>
          </a:prstGeom>
        </p:spPr>
        <p:txBody>
          <a:bodyPr wrap="square" anchor="ctr">
            <a:noAutofit/>
          </a:bodyPr>
          <a:lstStyle/>
          <a:p>
            <a:r>
              <a:rPr lang="ja-JP" altLang="en-US" sz="1600" kern="100">
                <a:latin typeface="メイリオ" panose="020B0604030504040204" pitchFamily="50" charset="-128"/>
                <a:ea typeface="メイリオ" panose="020B0604030504040204" pitchFamily="50" charset="-128"/>
              </a:rPr>
              <a:t>大半の</a:t>
            </a:r>
            <a:br>
              <a:rPr lang="en-US" altLang="ja-JP" sz="1600" kern="100">
                <a:latin typeface="メイリオ" panose="020B0604030504040204" pitchFamily="50" charset="-128"/>
                <a:ea typeface="メイリオ" panose="020B0604030504040204" pitchFamily="50" charset="-128"/>
              </a:rPr>
            </a:br>
            <a:r>
              <a:rPr lang="ja-JP" altLang="en-US" sz="1600" kern="100">
                <a:latin typeface="メイリオ" panose="020B0604030504040204" pitchFamily="50" charset="-128"/>
                <a:ea typeface="メイリオ" panose="020B0604030504040204" pitchFamily="50" charset="-128"/>
              </a:rPr>
              <a:t>オンプレミスの</a:t>
            </a:r>
            <a:br>
              <a:rPr lang="en-US" altLang="ja-JP" sz="1600" kern="100">
                <a:latin typeface="メイリオ" panose="020B0604030504040204" pitchFamily="50" charset="-128"/>
                <a:ea typeface="メイリオ" panose="020B0604030504040204" pitchFamily="50" charset="-128"/>
              </a:rPr>
            </a:br>
            <a:r>
              <a:rPr lang="ja-JP" altLang="en-US" sz="1600" kern="100">
                <a:latin typeface="メイリオ" panose="020B0604030504040204" pitchFamily="50" charset="-128"/>
                <a:ea typeface="メイリオ" panose="020B0604030504040204" pitchFamily="50" charset="-128"/>
              </a:rPr>
              <a:t>データベース </a:t>
            </a:r>
            <a:r>
              <a:rPr lang="ja-JP" altLang="en-US" sz="1600" kern="100" dirty="0">
                <a:latin typeface="メイリオ" panose="020B0604030504040204" pitchFamily="50" charset="-128"/>
                <a:ea typeface="メイリオ" panose="020B0604030504040204" pitchFamily="50" charset="-128"/>
              </a:rPr>
              <a:t>レベルの機能をサポート</a:t>
            </a:r>
          </a:p>
        </p:txBody>
      </p:sp>
      <p:sp>
        <p:nvSpPr>
          <p:cNvPr id="39" name="SQL DB Best for">
            <a:extLst>
              <a:ext uri="{FF2B5EF4-FFF2-40B4-BE49-F238E27FC236}">
                <a16:creationId xmlns:a16="http://schemas.microsoft.com/office/drawing/2014/main" id="{B54700CD-FFEB-4093-AD15-404A672B244C}"/>
              </a:ext>
            </a:extLst>
          </p:cNvPr>
          <p:cNvSpPr/>
          <p:nvPr/>
        </p:nvSpPr>
        <p:spPr>
          <a:xfrm>
            <a:off x="7277563" y="5065067"/>
            <a:ext cx="4788000" cy="1656809"/>
          </a:xfrm>
          <a:prstGeom prst="rect">
            <a:avLst/>
          </a:prstGeom>
        </p:spPr>
        <p:txBody>
          <a:bodyPr wrap="square" anchor="ctr">
            <a:noAutofit/>
          </a:bodyPr>
          <a:lstStyle/>
          <a:p>
            <a:pPr marL="285750" indent="-285750">
              <a:buFont typeface="Arial" panose="020B0604020202020204" pitchFamily="34" charset="0"/>
              <a:buChar char="•"/>
            </a:pPr>
            <a:r>
              <a:rPr lang="ja-JP" altLang="en-US" sz="1600" kern="100" dirty="0">
                <a:latin typeface="メイリオ" panose="020B0604030504040204" pitchFamily="50" charset="-128"/>
                <a:ea typeface="メイリオ" panose="020B0604030504040204" pitchFamily="50" charset="-128"/>
              </a:rPr>
              <a:t>最新の安定した </a:t>
            </a:r>
            <a:r>
              <a:rPr lang="en-US" altLang="ja-JP" sz="1600" kern="100" dirty="0">
                <a:latin typeface="メイリオ" panose="020B0604030504040204" pitchFamily="50" charset="-128"/>
                <a:ea typeface="メイリオ" panose="020B0604030504040204" pitchFamily="50" charset="-128"/>
              </a:rPr>
              <a:t>SQL Server </a:t>
            </a:r>
            <a:r>
              <a:rPr lang="ja-JP" altLang="en-US" sz="1600" kern="100" dirty="0">
                <a:latin typeface="メイリオ" panose="020B0604030504040204" pitchFamily="50" charset="-128"/>
                <a:ea typeface="メイリオ" panose="020B0604030504040204" pitchFamily="50" charset="-128"/>
              </a:rPr>
              <a:t>の機能を使用する必要がある新しいクラウド設計のアプリケーション</a:t>
            </a:r>
          </a:p>
          <a:p>
            <a:pPr marL="285750" indent="-285750">
              <a:buFont typeface="Arial" panose="020B0604020202020204" pitchFamily="34" charset="0"/>
              <a:buChar char="•"/>
            </a:pPr>
            <a:r>
              <a:rPr lang="ja-JP" altLang="en-US" sz="1600" kern="100" dirty="0">
                <a:latin typeface="メイリオ" panose="020B0604030504040204" pitchFamily="50" charset="-128"/>
                <a:ea typeface="メイリオ" panose="020B0604030504040204" pitchFamily="50" charset="-128"/>
              </a:rPr>
              <a:t>基礎となる </a:t>
            </a:r>
            <a:r>
              <a:rPr lang="en-US" altLang="ja-JP" sz="1600" kern="100" dirty="0">
                <a:latin typeface="メイリオ" panose="020B0604030504040204" pitchFamily="50" charset="-128"/>
                <a:ea typeface="メイリオ" panose="020B0604030504040204" pitchFamily="50" charset="-128"/>
              </a:rPr>
              <a:t>OS </a:t>
            </a:r>
            <a:r>
              <a:rPr lang="ja-JP" altLang="en-US" sz="1600" kern="100" dirty="0">
                <a:latin typeface="メイリオ" panose="020B0604030504040204" pitchFamily="50" charset="-128"/>
                <a:ea typeface="メイリオ" panose="020B0604030504040204" pitchFamily="50" charset="-128"/>
              </a:rPr>
              <a:t>や構成を管理したくない</a:t>
            </a:r>
          </a:p>
          <a:p>
            <a:pPr marL="285750" indent="-285750">
              <a:buFont typeface="Arial" panose="020B0604020202020204" pitchFamily="34" charset="0"/>
              <a:buChar char="•"/>
            </a:pPr>
            <a:r>
              <a:rPr lang="ja-JP" altLang="en-US" sz="1600" kern="100" dirty="0">
                <a:latin typeface="メイリオ" panose="020B0604030504040204" pitchFamily="50" charset="-128"/>
                <a:ea typeface="メイリオ" panose="020B0604030504040204" pitchFamily="50" charset="-128"/>
              </a:rPr>
              <a:t>最大 </a:t>
            </a:r>
            <a:r>
              <a:rPr lang="en-US" altLang="ja-JP" sz="1600" kern="100" dirty="0">
                <a:latin typeface="メイリオ" panose="020B0604030504040204" pitchFamily="50" charset="-128"/>
                <a:ea typeface="メイリオ" panose="020B0604030504040204" pitchFamily="50" charset="-128"/>
              </a:rPr>
              <a:t>100 TB </a:t>
            </a:r>
            <a:r>
              <a:rPr lang="ja-JP" altLang="en-US" sz="1600" kern="100" dirty="0">
                <a:latin typeface="メイリオ" panose="020B0604030504040204" pitchFamily="50" charset="-128"/>
                <a:ea typeface="メイリオ" panose="020B0604030504040204" pitchFamily="50" charset="-128"/>
              </a:rPr>
              <a:t>のデータベース </a:t>
            </a:r>
            <a:r>
              <a:rPr lang="en-US" altLang="ja-JP" sz="1600" kern="100" dirty="0">
                <a:latin typeface="メイリオ" panose="020B0604030504040204" pitchFamily="50" charset="-128"/>
                <a:ea typeface="メイリオ" panose="020B0604030504040204" pitchFamily="50" charset="-128"/>
              </a:rPr>
              <a:t>(Hyperscale)</a:t>
            </a:r>
          </a:p>
        </p:txBody>
      </p:sp>
      <p:cxnSp>
        <p:nvCxnSpPr>
          <p:cNvPr id="17" name="Table row divider 1">
            <a:extLst>
              <a:ext uri="{FF2B5EF4-FFF2-40B4-BE49-F238E27FC236}">
                <a16:creationId xmlns:a16="http://schemas.microsoft.com/office/drawing/2014/main" id="{BF85AE0A-C2F8-46C1-B503-02BFDBAF3963}"/>
              </a:ext>
              <a:ext uri="{C183D7F6-B498-43B3-948B-1728B52AA6E4}">
                <adec:decorative xmlns:adec="http://schemas.microsoft.com/office/drawing/2017/decorative" val="1"/>
              </a:ext>
            </a:extLst>
          </p:cNvPr>
          <p:cNvCxnSpPr>
            <a:cxnSpLocks/>
          </p:cNvCxnSpPr>
          <p:nvPr/>
        </p:nvCxnSpPr>
        <p:spPr>
          <a:xfrm>
            <a:off x="1406927" y="1611039"/>
            <a:ext cx="1044057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Table row divider 2">
            <a:extLst>
              <a:ext uri="{FF2B5EF4-FFF2-40B4-BE49-F238E27FC236}">
                <a16:creationId xmlns:a16="http://schemas.microsoft.com/office/drawing/2014/main" id="{B3BB7EE9-1499-4BA3-9704-30E7FBB0202E}"/>
              </a:ext>
              <a:ext uri="{C183D7F6-B498-43B3-948B-1728B52AA6E4}">
                <adec:decorative xmlns:adec="http://schemas.microsoft.com/office/drawing/2017/decorative" val="1"/>
              </a:ext>
            </a:extLst>
          </p:cNvPr>
          <p:cNvCxnSpPr>
            <a:cxnSpLocks/>
          </p:cNvCxnSpPr>
          <p:nvPr/>
        </p:nvCxnSpPr>
        <p:spPr>
          <a:xfrm>
            <a:off x="1513145" y="3121185"/>
            <a:ext cx="1043585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Table row divider 3">
            <a:extLst>
              <a:ext uri="{FF2B5EF4-FFF2-40B4-BE49-F238E27FC236}">
                <a16:creationId xmlns:a16="http://schemas.microsoft.com/office/drawing/2014/main" id="{C8334214-89D4-4132-842A-983C45F92452}"/>
              </a:ext>
              <a:ext uri="{C183D7F6-B498-43B3-948B-1728B52AA6E4}">
                <adec:decorative xmlns:adec="http://schemas.microsoft.com/office/drawing/2017/decorative" val="1"/>
              </a:ext>
            </a:extLst>
          </p:cNvPr>
          <p:cNvCxnSpPr>
            <a:cxnSpLocks/>
          </p:cNvCxnSpPr>
          <p:nvPr/>
        </p:nvCxnSpPr>
        <p:spPr>
          <a:xfrm>
            <a:off x="1513145" y="5016309"/>
            <a:ext cx="1043585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Table column divider 1">
            <a:extLst>
              <a:ext uri="{FF2B5EF4-FFF2-40B4-BE49-F238E27FC236}">
                <a16:creationId xmlns:a16="http://schemas.microsoft.com/office/drawing/2014/main" id="{F77005DB-D5CF-4F7C-9EE7-7413C39DB63A}"/>
              </a:ext>
              <a:ext uri="{C183D7F6-B498-43B3-948B-1728B52AA6E4}">
                <adec:decorative xmlns:adec="http://schemas.microsoft.com/office/drawing/2017/decorative" val="1"/>
              </a:ext>
            </a:extLst>
          </p:cNvPr>
          <p:cNvCxnSpPr>
            <a:cxnSpLocks/>
          </p:cNvCxnSpPr>
          <p:nvPr/>
        </p:nvCxnSpPr>
        <p:spPr>
          <a:xfrm>
            <a:off x="5049539" y="1258249"/>
            <a:ext cx="0" cy="55302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Table column divider 2">
            <a:extLst>
              <a:ext uri="{FF2B5EF4-FFF2-40B4-BE49-F238E27FC236}">
                <a16:creationId xmlns:a16="http://schemas.microsoft.com/office/drawing/2014/main" id="{D7CF6B32-B9A4-45AE-971F-CDBC7ABA57E6}"/>
              </a:ext>
              <a:ext uri="{C183D7F6-B498-43B3-948B-1728B52AA6E4}">
                <adec:decorative xmlns:adec="http://schemas.microsoft.com/office/drawing/2017/decorative" val="1"/>
              </a:ext>
            </a:extLst>
          </p:cNvPr>
          <p:cNvCxnSpPr>
            <a:cxnSpLocks/>
          </p:cNvCxnSpPr>
          <p:nvPr/>
        </p:nvCxnSpPr>
        <p:spPr>
          <a:xfrm>
            <a:off x="7188393" y="1238326"/>
            <a:ext cx="25596" cy="555021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031462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ステップ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1: </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Light" panose="020B0502040204020203" pitchFamily="34" charset="0"/>
              </a:rPr>
              <a:t>お客様のケース スタディの確認</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noAutofit/>
          </a:bodyPr>
          <a:lstStyle/>
          <a:p>
            <a:pPr>
              <a:lnSpc>
                <a:spcPct val="90000"/>
              </a:lnSpc>
              <a:spcAft>
                <a:spcPts val="600"/>
              </a:spcAft>
            </a:pPr>
            <a:r>
              <a:rPr lang="ja-JP" altLang="en-US" sz="3200" kern="100" dirty="0">
                <a:latin typeface="メイリオ" panose="020B0604030504040204" pitchFamily="50" charset="-128"/>
                <a:ea typeface="メイリオ" panose="020B0604030504040204" pitchFamily="50" charset="-128"/>
              </a:rPr>
              <a:t>成果</a:t>
            </a:r>
          </a:p>
          <a:p>
            <a:pPr>
              <a:lnSpc>
                <a:spcPct val="90000"/>
              </a:lnSpc>
              <a:spcAft>
                <a:spcPts val="600"/>
              </a:spcAft>
            </a:pP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お客様のニーズの分析</a:t>
            </a:r>
          </a:p>
          <a:p>
            <a:pPr>
              <a:lnSpc>
                <a:spcPct val="90000"/>
              </a:lnSpc>
              <a:spcAft>
                <a:spcPts val="600"/>
              </a:spcAft>
            </a:pPr>
            <a:endParaRPr lang="ja-JP" altLang="en-US" sz="2000" kern="100" dirty="0">
              <a:latin typeface="メイリオ" panose="020B0604030504040204" pitchFamily="50" charset="-128"/>
              <a:ea typeface="メイリオ" panose="020B0604030504040204" pitchFamily="50" charset="-128"/>
            </a:endParaRPr>
          </a:p>
          <a:p>
            <a:pPr>
              <a:lnSpc>
                <a:spcPct val="90000"/>
              </a:lnSpc>
              <a:spcAft>
                <a:spcPts val="600"/>
              </a:spcAft>
            </a:pPr>
            <a:r>
              <a:rPr lang="ja-JP" altLang="en-US" sz="3200" kern="100" dirty="0">
                <a:latin typeface="メイリオ" panose="020B0604030504040204" pitchFamily="50" charset="-128"/>
                <a:ea typeface="メイリオ" panose="020B0604030504040204" pitchFamily="50" charset="-128"/>
              </a:rPr>
              <a:t>所要時間</a:t>
            </a:r>
          </a:p>
          <a:p>
            <a:pPr>
              <a:lnSpc>
                <a:spcPct val="90000"/>
              </a:lnSpc>
              <a:spcAft>
                <a:spcPts val="600"/>
              </a:spcAft>
            </a:pPr>
            <a:r>
              <a:rPr lang="en-US" altLang="ja-JP" sz="2000" kern="100" dirty="0">
                <a:latin typeface="メイリオ" panose="020B0604030504040204" pitchFamily="50" charset="-128"/>
                <a:ea typeface="メイリオ" panose="020B0604030504040204" pitchFamily="50" charset="-128"/>
                <a:cs typeface="Segoe UI Semilight" panose="020B0402040204020203" pitchFamily="34" charset="0"/>
              </a:rPr>
              <a:t>15 </a:t>
            </a:r>
            <a:r>
              <a:rPr lang="ja-JP" altLang="en-US" sz="2000" kern="100" dirty="0">
                <a:latin typeface="メイリオ" panose="020B0604030504040204" pitchFamily="50" charset="-128"/>
                <a:ea typeface="メイリオ" panose="020B0604030504040204" pitchFamily="50" charset="-128"/>
                <a:cs typeface="Segoe UI Semilight" panose="020B0402040204020203" pitchFamily="34" charset="0"/>
              </a:rPr>
              <a:t>分</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26A70B2-B9C6-4C70-A382-D8971FBADB4B}"/>
              </a:ext>
            </a:extLst>
          </p:cNvPr>
          <p:cNvSpPr>
            <a:spLocks noGrp="1"/>
          </p:cNvSpPr>
          <p:nvPr>
            <p:ph type="title"/>
          </p:nvPr>
        </p:nvSpPr>
        <p:spPr/>
        <p:txBody>
          <a:bodyPr>
            <a:noAutofit/>
          </a:bodyPr>
          <a:lstStyle/>
          <a:p>
            <a:r>
              <a:rPr lang="ja-JP" altLang="en-US" sz="3600" kern="100" spc="0" dirty="0">
                <a:latin typeface="メイリオ" panose="020B0604030504040204" pitchFamily="50" charset="-128"/>
                <a:ea typeface="メイリオ" panose="020B0604030504040204" pitchFamily="50" charset="-128"/>
              </a:rPr>
              <a:t>アップグレード </a:t>
            </a:r>
            <a:r>
              <a:rPr lang="en-US" altLang="ja-JP" sz="3600" kern="100" spc="0" dirty="0">
                <a:latin typeface="メイリオ" panose="020B0604030504040204" pitchFamily="50" charset="-128"/>
                <a:ea typeface="メイリオ" panose="020B0604030504040204" pitchFamily="50" charset="-128"/>
              </a:rPr>
              <a:t>&amp; </a:t>
            </a:r>
            <a:r>
              <a:rPr lang="ja-JP" altLang="en-US" sz="3600" kern="100" spc="0" dirty="0">
                <a:latin typeface="メイリオ" panose="020B0604030504040204" pitchFamily="50" charset="-128"/>
                <a:ea typeface="メイリオ" panose="020B0604030504040204" pitchFamily="50" charset="-128"/>
              </a:rPr>
              <a:t>移行ツール</a:t>
            </a:r>
          </a:p>
        </p:txBody>
      </p:sp>
      <p:pic>
        <p:nvPicPr>
          <p:cNvPr id="6" name="Picture 5" descr="Image showing SQL database upgrade and migration tools, including Database Experimentation Assistant, Database Migration Assistant, Azure Database Migration Service, and SQL Server Migration Assistant.">
            <a:extLst>
              <a:ext uri="{FF2B5EF4-FFF2-40B4-BE49-F238E27FC236}">
                <a16:creationId xmlns:a16="http://schemas.microsoft.com/office/drawing/2014/main" id="{88E0885E-3A5B-4718-BAEA-CD0C18540E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05703"/>
            <a:ext cx="12192000" cy="4840224"/>
          </a:xfrm>
          <a:prstGeom prst="rect">
            <a:avLst/>
          </a:prstGeom>
        </p:spPr>
      </p:pic>
    </p:spTree>
    <p:extLst>
      <p:ext uri="{BB962C8B-B14F-4D97-AF65-F5344CB8AC3E}">
        <p14:creationId xmlns:p14="http://schemas.microsoft.com/office/powerpoint/2010/main" val="309424052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F03A4D-A653-4DC8-B7D9-FF1C120840CE}"/>
              </a:ext>
            </a:extLst>
          </p:cNvPr>
          <p:cNvSpPr>
            <a:spLocks noGrp="1"/>
          </p:cNvSpPr>
          <p:nvPr>
            <p:ph type="title"/>
          </p:nvPr>
        </p:nvSpPr>
        <p:spPr/>
        <p:txBody>
          <a:bodyPr>
            <a:noAutofit/>
          </a:bodyPr>
          <a:lstStyle/>
          <a:p>
            <a:r>
              <a:rPr lang="ja-JP" altLang="en-US" sz="3600" kern="100" spc="0" dirty="0">
                <a:latin typeface="メイリオ" panose="020B0604030504040204" pitchFamily="50" charset="-128"/>
                <a:ea typeface="メイリオ" panose="020B0604030504040204" pitchFamily="50" charset="-128"/>
              </a:rPr>
              <a:t>ネットワークの分離</a:t>
            </a:r>
          </a:p>
        </p:txBody>
      </p:sp>
      <p:pic>
        <p:nvPicPr>
          <p:cNvPr id="3" name="Picture 2" descr="Image representing the network isolation of Azure SQL Database Managed Instance, showing the SQL MI icon plus a virtual network icon. ">
            <a:extLst>
              <a:ext uri="{FF2B5EF4-FFF2-40B4-BE49-F238E27FC236}">
                <a16:creationId xmlns:a16="http://schemas.microsoft.com/office/drawing/2014/main" id="{632EDA43-303D-4C2E-9C8D-3058EC6B68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8396" y="2450011"/>
            <a:ext cx="5255207" cy="2786113"/>
          </a:xfrm>
          <a:prstGeom prst="rect">
            <a:avLst/>
          </a:prstGeom>
        </p:spPr>
      </p:pic>
    </p:spTree>
    <p:extLst>
      <p:ext uri="{BB962C8B-B14F-4D97-AF65-F5344CB8AC3E}">
        <p14:creationId xmlns:p14="http://schemas.microsoft.com/office/powerpoint/2010/main" val="399705052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F03A4D-A653-4DC8-B7D9-FF1C120840CE}"/>
              </a:ext>
            </a:extLst>
          </p:cNvPr>
          <p:cNvSpPr>
            <a:spLocks noGrp="1"/>
          </p:cNvSpPr>
          <p:nvPr>
            <p:ph type="title"/>
          </p:nvPr>
        </p:nvSpPr>
        <p:spPr/>
        <p:txBody>
          <a:bodyPr>
            <a:noAutofit/>
          </a:bodyPr>
          <a:lstStyle/>
          <a:p>
            <a:r>
              <a:rPr lang="ja-JP" altLang="en-US" sz="3600" kern="100" spc="0" dirty="0">
                <a:latin typeface="メイリオ" panose="020B0604030504040204" pitchFamily="50" charset="-128"/>
                <a:ea typeface="メイリオ" panose="020B0604030504040204" pitchFamily="50" charset="-128"/>
              </a:rPr>
              <a:t>クラウド ベンダーのロックイン</a:t>
            </a:r>
          </a:p>
        </p:txBody>
      </p:sp>
      <p:sp>
        <p:nvSpPr>
          <p:cNvPr id="6" name="Text Placeholder 5">
            <a:extLst>
              <a:ext uri="{FF2B5EF4-FFF2-40B4-BE49-F238E27FC236}">
                <a16:creationId xmlns:a16="http://schemas.microsoft.com/office/drawing/2014/main" id="{76068395-5B31-46D0-9539-E3757EE68362}"/>
              </a:ext>
            </a:extLst>
          </p:cNvPr>
          <p:cNvSpPr>
            <a:spLocks noGrp="1"/>
          </p:cNvSpPr>
          <p:nvPr>
            <p:ph type="body" sz="quarter" idx="10"/>
          </p:nvPr>
        </p:nvSpPr>
        <p:spPr>
          <a:xfrm>
            <a:off x="269240" y="1536418"/>
            <a:ext cx="11653523" cy="2718821"/>
          </a:xfrm>
        </p:spPr>
        <p:txBody>
          <a:bodyPr>
            <a:noAutofit/>
          </a:bodyPr>
          <a:lstStyle/>
          <a:p>
            <a:pPr marL="571500" indent="-571500">
              <a:buFont typeface="Arial" panose="020B0604020202020204" pitchFamily="34" charset="0"/>
              <a:buChar char="•"/>
            </a:pPr>
            <a:r>
              <a:rPr lang="en-US" altLang="ja-JP" sz="3200" kern="100" dirty="0">
                <a:latin typeface="メイリオ" panose="020B0604030504040204" pitchFamily="50" charset="-128"/>
                <a:ea typeface="メイリオ" panose="020B0604030504040204" pitchFamily="50" charset="-128"/>
              </a:rPr>
              <a:t>PaaS </a:t>
            </a:r>
            <a:r>
              <a:rPr lang="ja-JP" altLang="en-US" sz="3200" kern="100" dirty="0">
                <a:latin typeface="メイリオ" panose="020B0604030504040204" pitchFamily="50" charset="-128"/>
                <a:ea typeface="メイリオ" panose="020B0604030504040204" pitchFamily="50" charset="-128"/>
              </a:rPr>
              <a:t>データベース サービスを利用可能</a:t>
            </a:r>
          </a:p>
          <a:p>
            <a:pPr marL="571500" indent="-571500">
              <a:buFont typeface="Arial" panose="020B0604020202020204" pitchFamily="34" charset="0"/>
              <a:buChar char="•"/>
            </a:pPr>
            <a:endParaRPr lang="ja-JP" altLang="en-US" sz="3200" kern="100">
              <a:latin typeface="メイリオ" panose="020B0604030504040204" pitchFamily="50" charset="-128"/>
              <a:ea typeface="メイリオ" panose="020B0604030504040204" pitchFamily="50" charset="-128"/>
            </a:endParaRPr>
          </a:p>
          <a:p>
            <a:pPr marL="571500" indent="-571500">
              <a:buFont typeface="Arial" panose="020B0604020202020204" pitchFamily="34" charset="0"/>
              <a:buChar char="•"/>
            </a:pPr>
            <a:r>
              <a:rPr lang="ja-JP" altLang="en-US" sz="3200" kern="100">
                <a:latin typeface="メイリオ" panose="020B0604030504040204" pitchFamily="50" charset="-128"/>
                <a:ea typeface="メイリオ" panose="020B0604030504040204" pitchFamily="50" charset="-128"/>
              </a:rPr>
              <a:t>トランザクション </a:t>
            </a:r>
            <a:r>
              <a:rPr lang="ja-JP" altLang="en-US" sz="3200" kern="100" dirty="0">
                <a:latin typeface="メイリオ" panose="020B0604030504040204" pitchFamily="50" charset="-128"/>
                <a:ea typeface="メイリオ" panose="020B0604030504040204" pitchFamily="50" charset="-128"/>
              </a:rPr>
              <a:t>レプリケーションを利用して</a:t>
            </a:r>
            <a:r>
              <a:rPr lang="ja-JP" altLang="en-US" sz="3200" kern="100">
                <a:latin typeface="メイリオ" panose="020B0604030504040204" pitchFamily="50" charset="-128"/>
                <a:ea typeface="メイリオ" panose="020B0604030504040204" pitchFamily="50" charset="-128"/>
              </a:rPr>
              <a:t>データを</a:t>
            </a:r>
            <a:br>
              <a:rPr lang="en-US" altLang="ja-JP" sz="3200" kern="100">
                <a:latin typeface="メイリオ" panose="020B0604030504040204" pitchFamily="50" charset="-128"/>
                <a:ea typeface="メイリオ" panose="020B0604030504040204" pitchFamily="50" charset="-128"/>
              </a:rPr>
            </a:br>
            <a:r>
              <a:rPr lang="ja-JP" altLang="en-US" sz="3200" kern="100">
                <a:latin typeface="メイリオ" panose="020B0604030504040204" pitchFamily="50" charset="-128"/>
                <a:ea typeface="メイリオ" panose="020B0604030504040204" pitchFamily="50" charset="-128"/>
              </a:rPr>
              <a:t>移行</a:t>
            </a:r>
            <a:endParaRPr lang="ja-JP" altLang="en-US" sz="3200" kern="1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969966180"/>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お客様の声</a:t>
            </a:r>
            <a:b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b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Autofit/>
          </a:bodyPr>
          <a:lstStyle/>
          <a:p>
            <a:pPr marL="0" indent="0">
              <a:lnSpc>
                <a:spcPct val="100000"/>
              </a:lnSpc>
              <a:spcAft>
                <a:spcPts val="882"/>
              </a:spcAft>
              <a:buNone/>
            </a:pPr>
            <a:r>
              <a:rPr lang="ja-JP" altLang="en-US" sz="2700" kern="100" dirty="0">
                <a:solidFill>
                  <a:schemeClr val="tx1"/>
                </a:solidFill>
                <a:latin typeface="メイリオ" panose="020B0604030504040204" pitchFamily="50" charset="-128"/>
                <a:ea typeface="メイリオ" panose="020B0604030504040204" pitchFamily="50" charset="-128"/>
              </a:rPr>
              <a:t>「</a:t>
            </a:r>
            <a:r>
              <a:rPr lang="en-US" altLang="ja-JP" sz="2700" kern="100" dirty="0">
                <a:solidFill>
                  <a:schemeClr val="tx1"/>
                </a:solidFill>
                <a:latin typeface="メイリオ" panose="020B0604030504040204" pitchFamily="50" charset="-128"/>
                <a:ea typeface="メイリオ" panose="020B0604030504040204" pitchFamily="50" charset="-128"/>
              </a:rPr>
              <a:t>Azure SQL Managed Instance </a:t>
            </a:r>
            <a:r>
              <a:rPr lang="ja-JP" altLang="en-US" sz="2700" kern="100" dirty="0">
                <a:solidFill>
                  <a:schemeClr val="tx1"/>
                </a:solidFill>
                <a:latin typeface="メイリオ" panose="020B0604030504040204" pitchFamily="50" charset="-128"/>
                <a:ea typeface="メイリオ" panose="020B0604030504040204" pitchFamily="50" charset="-128"/>
              </a:rPr>
              <a:t>と </a:t>
            </a:r>
            <a:r>
              <a:rPr lang="en-US" altLang="ja-JP" sz="2700" kern="100" dirty="0">
                <a:solidFill>
                  <a:schemeClr val="tx1"/>
                </a:solidFill>
                <a:latin typeface="メイリオ" panose="020B0604030504040204" pitchFamily="50" charset="-128"/>
                <a:ea typeface="メイリオ" panose="020B0604030504040204" pitchFamily="50" charset="-128"/>
              </a:rPr>
              <a:t>Azure </a:t>
            </a:r>
            <a:r>
              <a:rPr lang="en-US" altLang="ja-JP" sz="2700" kern="100">
                <a:solidFill>
                  <a:schemeClr val="tx1"/>
                </a:solidFill>
                <a:latin typeface="メイリオ" panose="020B0604030504040204" pitchFamily="50" charset="-128"/>
                <a:ea typeface="メイリオ" panose="020B0604030504040204" pitchFamily="50" charset="-128"/>
              </a:rPr>
              <a:t>Database Migration </a:t>
            </a:r>
            <a:r>
              <a:rPr lang="en-US" altLang="ja-JP" sz="2700" kern="100" dirty="0">
                <a:solidFill>
                  <a:schemeClr val="tx1"/>
                </a:solidFill>
                <a:latin typeface="メイリオ" panose="020B0604030504040204" pitchFamily="50" charset="-128"/>
                <a:ea typeface="メイリオ" panose="020B0604030504040204" pitchFamily="50" charset="-128"/>
              </a:rPr>
              <a:t>Service </a:t>
            </a:r>
            <a:r>
              <a:rPr lang="ja-JP" altLang="en-US" sz="2700" kern="100" dirty="0">
                <a:solidFill>
                  <a:schemeClr val="tx1"/>
                </a:solidFill>
                <a:latin typeface="メイリオ" panose="020B0604030504040204" pitchFamily="50" charset="-128"/>
                <a:ea typeface="メイリオ" panose="020B0604030504040204" pitchFamily="50" charset="-128"/>
              </a:rPr>
              <a:t>のおかげで、弊社は、最小限のダウンタイム</a:t>
            </a:r>
            <a:r>
              <a:rPr lang="ja-JP" altLang="en-US" sz="2700" kern="100">
                <a:solidFill>
                  <a:schemeClr val="tx1"/>
                </a:solidFill>
                <a:latin typeface="メイリオ" panose="020B0604030504040204" pitchFamily="50" charset="-128"/>
                <a:ea typeface="メイリオ" panose="020B0604030504040204" pitchFamily="50" charset="-128"/>
              </a:rPr>
              <a:t>で、</a:t>
            </a:r>
            <a:br>
              <a:rPr lang="en-US" altLang="ja-JP" sz="2700" kern="100">
                <a:solidFill>
                  <a:schemeClr val="tx1"/>
                </a:solidFill>
                <a:latin typeface="メイリオ" panose="020B0604030504040204" pitchFamily="50" charset="-128"/>
                <a:ea typeface="メイリオ" panose="020B0604030504040204" pitchFamily="50" charset="-128"/>
              </a:rPr>
            </a:br>
            <a:r>
              <a:rPr lang="ja-JP" altLang="en-US" sz="2700" kern="100">
                <a:solidFill>
                  <a:schemeClr val="tx1"/>
                </a:solidFill>
                <a:latin typeface="メイリオ" panose="020B0604030504040204" pitchFamily="50" charset="-128"/>
                <a:ea typeface="メイリオ" panose="020B0604030504040204" pitchFamily="50" charset="-128"/>
              </a:rPr>
              <a:t>自社</a:t>
            </a:r>
            <a:r>
              <a:rPr lang="ja-JP" altLang="en-US" sz="2700" kern="100" dirty="0">
                <a:solidFill>
                  <a:schemeClr val="tx1"/>
                </a:solidFill>
                <a:latin typeface="メイリオ" panose="020B0604030504040204" pitchFamily="50" charset="-128"/>
                <a:ea typeface="メイリオ" panose="020B0604030504040204" pitchFamily="50" charset="-128"/>
              </a:rPr>
              <a:t>のデータベース ワークロードをクラウドに移行</a:t>
            </a:r>
            <a:r>
              <a:rPr lang="ja-JP" altLang="en-US" sz="2700" kern="100">
                <a:solidFill>
                  <a:schemeClr val="tx1"/>
                </a:solidFill>
                <a:latin typeface="メイリオ" panose="020B0604030504040204" pitchFamily="50" charset="-128"/>
                <a:ea typeface="メイリオ" panose="020B0604030504040204" pitchFamily="50" charset="-128"/>
              </a:rPr>
              <a:t>できました。</a:t>
            </a:r>
            <a:br>
              <a:rPr lang="en-US" altLang="ja-JP" sz="2700" kern="100">
                <a:solidFill>
                  <a:schemeClr val="tx1"/>
                </a:solidFill>
                <a:latin typeface="メイリオ" panose="020B0604030504040204" pitchFamily="50" charset="-128"/>
                <a:ea typeface="メイリオ" panose="020B0604030504040204" pitchFamily="50" charset="-128"/>
              </a:rPr>
            </a:br>
            <a:r>
              <a:rPr lang="ja-JP" altLang="en-US" sz="2700" kern="100">
                <a:solidFill>
                  <a:schemeClr val="tx1"/>
                </a:solidFill>
                <a:latin typeface="メイリオ" panose="020B0604030504040204" pitchFamily="50" charset="-128"/>
                <a:ea typeface="メイリオ" panose="020B0604030504040204" pitchFamily="50" charset="-128"/>
              </a:rPr>
              <a:t>そして</a:t>
            </a:r>
            <a:r>
              <a:rPr lang="ja-JP" altLang="en-US" sz="2700" kern="100" dirty="0">
                <a:solidFill>
                  <a:schemeClr val="tx1"/>
                </a:solidFill>
                <a:latin typeface="メイリオ" panose="020B0604030504040204" pitchFamily="50" charset="-128"/>
                <a:ea typeface="メイリオ" panose="020B0604030504040204" pitchFamily="50" charset="-128"/>
              </a:rPr>
              <a:t>、</a:t>
            </a:r>
            <a:r>
              <a:rPr lang="en-US" altLang="ja-JP" sz="2700" kern="100" dirty="0">
                <a:solidFill>
                  <a:schemeClr val="tx1"/>
                </a:solidFill>
                <a:latin typeface="メイリオ" panose="020B0604030504040204" pitchFamily="50" charset="-128"/>
                <a:ea typeface="メイリオ" panose="020B0604030504040204" pitchFamily="50" charset="-128"/>
              </a:rPr>
              <a:t>SQL MI </a:t>
            </a:r>
            <a:r>
              <a:rPr lang="ja-JP" altLang="en-US" sz="2700" kern="100" dirty="0">
                <a:solidFill>
                  <a:schemeClr val="tx1"/>
                </a:solidFill>
                <a:latin typeface="メイリオ" panose="020B0604030504040204" pitchFamily="50" charset="-128"/>
                <a:ea typeface="メイリオ" panose="020B0604030504040204" pitchFamily="50" charset="-128"/>
              </a:rPr>
              <a:t>のおかげで、基礎となるサーバー </a:t>
            </a:r>
            <a:r>
              <a:rPr lang="ja-JP" altLang="en-US" sz="2700" kern="100">
                <a:solidFill>
                  <a:schemeClr val="tx1"/>
                </a:solidFill>
                <a:latin typeface="メイリオ" panose="020B0604030504040204" pitchFamily="50" charset="-128"/>
                <a:ea typeface="メイリオ" panose="020B0604030504040204" pitchFamily="50" charset="-128"/>
              </a:rPr>
              <a:t>ハードウェアや</a:t>
            </a:r>
            <a:br>
              <a:rPr lang="en-US" altLang="ja-JP" sz="2700" kern="100">
                <a:solidFill>
                  <a:schemeClr val="tx1"/>
                </a:solidFill>
                <a:latin typeface="メイリオ" panose="020B0604030504040204" pitchFamily="50" charset="-128"/>
                <a:ea typeface="メイリオ" panose="020B0604030504040204" pitchFamily="50" charset="-128"/>
              </a:rPr>
            </a:br>
            <a:r>
              <a:rPr lang="ja-JP" altLang="en-US" sz="2700" kern="100">
                <a:solidFill>
                  <a:schemeClr val="tx1"/>
                </a:solidFill>
                <a:latin typeface="メイリオ" panose="020B0604030504040204" pitchFamily="50" charset="-128"/>
                <a:ea typeface="メイリオ" panose="020B0604030504040204" pitchFamily="50" charset="-128"/>
              </a:rPr>
              <a:t>オペレーティング </a:t>
            </a:r>
            <a:r>
              <a:rPr lang="ja-JP" altLang="en-US" sz="2700" kern="100" dirty="0">
                <a:solidFill>
                  <a:schemeClr val="tx1"/>
                </a:solidFill>
                <a:latin typeface="メイリオ" panose="020B0604030504040204" pitchFamily="50" charset="-128"/>
                <a:ea typeface="メイリオ" panose="020B0604030504040204" pitchFamily="50" charset="-128"/>
              </a:rPr>
              <a:t>システムのメンテナンスについて心配することなく、ビジネス価値の付加に労力を集中させることができる、信頼性の</a:t>
            </a:r>
            <a:r>
              <a:rPr lang="ja-JP" altLang="en-US" sz="2700" kern="100">
                <a:solidFill>
                  <a:schemeClr val="tx1"/>
                </a:solidFill>
                <a:latin typeface="メイリオ" panose="020B0604030504040204" pitchFamily="50" charset="-128"/>
                <a:ea typeface="メイリオ" panose="020B0604030504040204" pitchFamily="50" charset="-128"/>
              </a:rPr>
              <a:t>高い、</a:t>
            </a:r>
            <a:br>
              <a:rPr lang="en-US" altLang="ja-JP" sz="2700" kern="100">
                <a:solidFill>
                  <a:schemeClr val="tx1"/>
                </a:solidFill>
                <a:latin typeface="メイリオ" panose="020B0604030504040204" pitchFamily="50" charset="-128"/>
                <a:ea typeface="メイリオ" panose="020B0604030504040204" pitchFamily="50" charset="-128"/>
              </a:rPr>
            </a:br>
            <a:r>
              <a:rPr lang="ja-JP" altLang="en-US" sz="2700" kern="100">
                <a:solidFill>
                  <a:schemeClr val="tx1"/>
                </a:solidFill>
                <a:latin typeface="メイリオ" panose="020B0604030504040204" pitchFamily="50" charset="-128"/>
                <a:ea typeface="メイリオ" panose="020B0604030504040204" pitchFamily="50" charset="-128"/>
              </a:rPr>
              <a:t>フルマネージド</a:t>
            </a:r>
            <a:r>
              <a:rPr lang="ja-JP" altLang="en-US" sz="2700" kern="100" dirty="0">
                <a:solidFill>
                  <a:schemeClr val="tx1"/>
                </a:solidFill>
                <a:latin typeface="メイリオ" panose="020B0604030504040204" pitchFamily="50" charset="-128"/>
                <a:ea typeface="メイリオ" panose="020B0604030504040204" pitchFamily="50" charset="-128"/>
              </a:rPr>
              <a:t>のクラウド データベースを見つけることができました」</a:t>
            </a:r>
          </a:p>
          <a:p>
            <a:pPr marL="0" indent="0">
              <a:lnSpc>
                <a:spcPct val="100000"/>
              </a:lnSpc>
              <a:spcAft>
                <a:spcPts val="882"/>
              </a:spcAft>
              <a:buNone/>
            </a:pPr>
            <a:endParaRPr lang="ja-JP" altLang="en-US" sz="2700" kern="100">
              <a:solidFill>
                <a:schemeClr val="tx1"/>
              </a:solidFill>
              <a:latin typeface="メイリオ" panose="020B0604030504040204" pitchFamily="50" charset="-128"/>
              <a:ea typeface="メイリオ" panose="020B0604030504040204" pitchFamily="50" charset="-128"/>
            </a:endParaRPr>
          </a:p>
          <a:p>
            <a:pPr marL="0" indent="0">
              <a:lnSpc>
                <a:spcPct val="100000"/>
              </a:lnSpc>
              <a:spcAft>
                <a:spcPts val="882"/>
              </a:spcAft>
              <a:buNone/>
            </a:pPr>
            <a:r>
              <a:rPr lang="ja-JP" altLang="en-US" sz="2700" kern="100" dirty="0">
                <a:solidFill>
                  <a:schemeClr val="tx1"/>
                </a:solidFill>
                <a:latin typeface="メイリオ" panose="020B0604030504040204" pitchFamily="50" charset="-128"/>
                <a:ea typeface="メイリオ" panose="020B0604030504040204" pitchFamily="50" charset="-128"/>
              </a:rPr>
              <a:t>		</a:t>
            </a:r>
            <a:r>
              <a:rPr lang="ja-JP" altLang="en-US" sz="2700" kern="100">
                <a:solidFill>
                  <a:schemeClr val="tx1"/>
                </a:solidFill>
                <a:latin typeface="メイリオ" panose="020B0604030504040204" pitchFamily="50" charset="-128"/>
                <a:ea typeface="メイリオ" panose="020B0604030504040204" pitchFamily="50" charset="-128"/>
              </a:rPr>
              <a:t>	</a:t>
            </a:r>
            <a:r>
              <a:rPr lang="en-US" altLang="ja-JP" sz="2700" kern="100">
                <a:solidFill>
                  <a:schemeClr val="tx1"/>
                </a:solidFill>
                <a:latin typeface="メイリオ" panose="020B0604030504040204" pitchFamily="50" charset="-128"/>
                <a:ea typeface="メイリオ" panose="020B0604030504040204" pitchFamily="50" charset="-128"/>
              </a:rPr>
              <a:t>- </a:t>
            </a:r>
            <a:r>
              <a:rPr lang="en-US" altLang="ja-JP" sz="2700" kern="100" dirty="0">
                <a:solidFill>
                  <a:schemeClr val="tx1"/>
                </a:solidFill>
                <a:latin typeface="メイリオ" panose="020B0604030504040204" pitchFamily="50" charset="-128"/>
                <a:ea typeface="メイリオ" panose="020B0604030504040204" pitchFamily="50" charset="-128"/>
              </a:rPr>
              <a:t>Wide World Importers </a:t>
            </a:r>
            <a:r>
              <a:rPr lang="ja-JP" altLang="en-US" sz="2700" kern="100" dirty="0">
                <a:solidFill>
                  <a:schemeClr val="tx1"/>
                </a:solidFill>
                <a:latin typeface="メイリオ" panose="020B0604030504040204" pitchFamily="50" charset="-128"/>
                <a:ea typeface="メイリオ" panose="020B0604030504040204" pitchFamily="50" charset="-128"/>
              </a:rPr>
              <a:t>の </a:t>
            </a:r>
            <a:r>
              <a:rPr lang="en-US" altLang="ja-JP" sz="2700" kern="100" dirty="0">
                <a:solidFill>
                  <a:schemeClr val="tx1"/>
                </a:solidFill>
                <a:latin typeface="メイリオ" panose="020B0604030504040204" pitchFamily="50" charset="-128"/>
                <a:ea typeface="メイリオ" panose="020B0604030504040204" pitchFamily="50" charset="-128"/>
              </a:rPr>
              <a:t>CIO</a:t>
            </a:r>
            <a:r>
              <a:rPr lang="ja-JP" altLang="en-US" sz="2700" kern="100" dirty="0">
                <a:solidFill>
                  <a:schemeClr val="tx1"/>
                </a:solidFill>
                <a:latin typeface="メイリオ" panose="020B0604030504040204" pitchFamily="50" charset="-128"/>
                <a:ea typeface="メイリオ" panose="020B0604030504040204" pitchFamily="50" charset="-128"/>
              </a:rPr>
              <a:t>、</a:t>
            </a:r>
            <a:r>
              <a:rPr lang="en-US" altLang="ja-JP" sz="2700" kern="100" dirty="0">
                <a:solidFill>
                  <a:schemeClr val="tx1"/>
                </a:solidFill>
                <a:latin typeface="メイリオ" panose="020B0604030504040204" pitchFamily="50" charset="-128"/>
                <a:ea typeface="メイリオ" panose="020B0604030504040204" pitchFamily="50" charset="-128"/>
              </a:rPr>
              <a:t>Molly Fischer </a:t>
            </a:r>
            <a:r>
              <a:rPr lang="ja-JP" altLang="en-US" sz="2700" kern="100" dirty="0">
                <a:solidFill>
                  <a:schemeClr val="tx1"/>
                </a:solidFill>
                <a:latin typeface="メイリオ" panose="020B0604030504040204" pitchFamily="50" charset="-128"/>
                <a:ea typeface="メイリオ" panose="020B0604030504040204" pitchFamily="50" charset="-128"/>
              </a:rPr>
              <a:t>氏</a:t>
            </a: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お客様の状況</a:t>
            </a:r>
          </a:p>
        </p:txBody>
      </p:sp>
      <p:sp>
        <p:nvSpPr>
          <p:cNvPr id="3" name="Content Placeholder 2"/>
          <p:cNvSpPr>
            <a:spLocks noGrp="1"/>
          </p:cNvSpPr>
          <p:nvPr>
            <p:ph type="body" sz="quarter" idx="10"/>
          </p:nvPr>
        </p:nvSpPr>
        <p:spPr>
          <a:xfrm>
            <a:off x="269240" y="1189177"/>
            <a:ext cx="8604000" cy="5379312"/>
          </a:xfrm>
        </p:spPr>
        <p:txBody>
          <a:bodyPr>
            <a:noAutofit/>
          </a:bodyPr>
          <a:lstStyle/>
          <a:p>
            <a:r>
              <a:rPr lang="en-US" altLang="ja-JP" sz="2800" kern="100" dirty="0">
                <a:solidFill>
                  <a:schemeClr val="tx1"/>
                </a:solidFill>
                <a:latin typeface="メイリオ" panose="020B0604030504040204" pitchFamily="50" charset="-128"/>
                <a:ea typeface="メイリオ" panose="020B0604030504040204" pitchFamily="50" charset="-128"/>
              </a:rPr>
              <a:t>Wide World Importers (WWI</a:t>
            </a:r>
            <a:r>
              <a:rPr lang="en-US" altLang="ja-JP" sz="2800" kern="100">
                <a:solidFill>
                  <a:schemeClr val="tx1"/>
                </a:solidFill>
                <a:latin typeface="メイリオ" panose="020B0604030504040204" pitchFamily="50" charset="-128"/>
                <a:ea typeface="メイリオ" panose="020B0604030504040204" pitchFamily="50" charset="-128"/>
              </a:rPr>
              <a:t>) </a:t>
            </a:r>
            <a:r>
              <a:rPr lang="ja-JP" altLang="en-US" sz="2800" kern="100">
                <a:solidFill>
                  <a:schemeClr val="tx1"/>
                </a:solidFill>
                <a:latin typeface="メイリオ" panose="020B0604030504040204" pitchFamily="50" charset="-128"/>
                <a:ea typeface="メイリオ" panose="020B0604030504040204" pitchFamily="50" charset="-128"/>
              </a:rPr>
              <a:t>の子会社</a:t>
            </a:r>
            <a:r>
              <a:rPr lang="ja-JP" altLang="en-US" sz="2800" kern="100" dirty="0">
                <a:solidFill>
                  <a:schemeClr val="tx1"/>
                </a:solidFill>
                <a:latin typeface="メイリオ" panose="020B0604030504040204" pitchFamily="50" charset="-128"/>
                <a:ea typeface="メイリオ" panose="020B0604030504040204" pitchFamily="50" charset="-128"/>
              </a:rPr>
              <a:t>である </a:t>
            </a:r>
            <a:r>
              <a:rPr lang="en-US" altLang="ja-JP" sz="2800" kern="100" dirty="0">
                <a:solidFill>
                  <a:schemeClr val="tx1"/>
                </a:solidFill>
                <a:latin typeface="メイリオ" panose="020B0604030504040204" pitchFamily="50" charset="-128"/>
                <a:ea typeface="メイリオ" panose="020B0604030504040204" pitchFamily="50" charset="-128"/>
              </a:rPr>
              <a:t>Tailspin Toys </a:t>
            </a:r>
            <a:r>
              <a:rPr lang="ja-JP" altLang="en-US" sz="2800" kern="100">
                <a:solidFill>
                  <a:schemeClr val="tx1"/>
                </a:solidFill>
                <a:latin typeface="メイリオ" panose="020B0604030504040204" pitchFamily="50" charset="-128"/>
                <a:ea typeface="メイリオ" panose="020B0604030504040204" pitchFamily="50" charset="-128"/>
              </a:rPr>
              <a:t>は、急成長</a:t>
            </a:r>
            <a:r>
              <a:rPr lang="ja-JP" altLang="en-US" sz="2800" kern="100" dirty="0">
                <a:solidFill>
                  <a:schemeClr val="tx1"/>
                </a:solidFill>
                <a:latin typeface="メイリオ" panose="020B0604030504040204" pitchFamily="50" charset="-128"/>
                <a:ea typeface="メイリオ" panose="020B0604030504040204" pitchFamily="50" charset="-128"/>
              </a:rPr>
              <a:t>を</a:t>
            </a:r>
            <a:r>
              <a:rPr lang="ja-JP" altLang="en-US" sz="2800" kern="100">
                <a:solidFill>
                  <a:schemeClr val="tx1"/>
                </a:solidFill>
                <a:latin typeface="メイリオ" panose="020B0604030504040204" pitchFamily="50" charset="-128"/>
                <a:ea typeface="メイリオ" panose="020B0604030504040204" pitchFamily="50" charset="-128"/>
              </a:rPr>
              <a:t>遂げている</a:t>
            </a:r>
            <a:br>
              <a:rPr lang="en-US" altLang="ja-JP" sz="2800" kern="100">
                <a:solidFill>
                  <a:schemeClr val="tx1"/>
                </a:solidFill>
                <a:latin typeface="メイリオ" panose="020B0604030504040204" pitchFamily="50" charset="-128"/>
                <a:ea typeface="メイリオ" panose="020B0604030504040204" pitchFamily="50" charset="-128"/>
              </a:rPr>
            </a:br>
            <a:r>
              <a:rPr lang="ja-JP" altLang="en-US" sz="2800" kern="100">
                <a:solidFill>
                  <a:schemeClr val="tx1"/>
                </a:solidFill>
                <a:latin typeface="メイリオ" panose="020B0604030504040204" pitchFamily="50" charset="-128"/>
                <a:ea typeface="メイリオ" panose="020B0604030504040204" pitchFamily="50" charset="-128"/>
              </a:rPr>
              <a:t>オンライン </a:t>
            </a:r>
            <a:r>
              <a:rPr lang="ja-JP" altLang="en-US" sz="2800" kern="100" dirty="0">
                <a:solidFill>
                  <a:schemeClr val="tx1"/>
                </a:solidFill>
                <a:latin typeface="メイリオ" panose="020B0604030504040204" pitchFamily="50" charset="-128"/>
                <a:ea typeface="メイリオ" panose="020B0604030504040204" pitchFamily="50" charset="-128"/>
              </a:rPr>
              <a:t>ゲーミング企業である</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拡大</a:t>
            </a:r>
            <a:r>
              <a:rPr lang="ja-JP" altLang="en-US" sz="2800" kern="100" dirty="0">
                <a:solidFill>
                  <a:schemeClr val="tx1"/>
                </a:solidFill>
                <a:latin typeface="メイリオ" panose="020B0604030504040204" pitchFamily="50" charset="-128"/>
                <a:ea typeface="メイリオ" panose="020B0604030504040204" pitchFamily="50" charset="-128"/>
              </a:rPr>
              <a:t>し続ける</a:t>
            </a:r>
            <a:r>
              <a:rPr lang="ja-JP" altLang="en-US" sz="2800" kern="100">
                <a:solidFill>
                  <a:schemeClr val="tx1"/>
                </a:solidFill>
                <a:latin typeface="メイリオ" panose="020B0604030504040204" pitchFamily="50" charset="-128"/>
                <a:ea typeface="メイリオ" panose="020B0604030504040204" pitchFamily="50" charset="-128"/>
              </a:rPr>
              <a:t>データベース インフラストラクチャ</a:t>
            </a:r>
            <a:r>
              <a:rPr lang="ja-JP" altLang="en-US" sz="2800" kern="100" dirty="0">
                <a:solidFill>
                  <a:schemeClr val="tx1"/>
                </a:solidFill>
                <a:latin typeface="メイリオ" panose="020B0604030504040204" pitchFamily="50" charset="-128"/>
                <a:ea typeface="メイリオ" panose="020B0604030504040204" pitchFamily="50" charset="-128"/>
              </a:rPr>
              <a:t>の管理に四苦八苦している</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簡単</a:t>
            </a:r>
            <a:r>
              <a:rPr lang="ja-JP" altLang="en-US" sz="2800" kern="100" dirty="0">
                <a:solidFill>
                  <a:schemeClr val="tx1"/>
                </a:solidFill>
                <a:latin typeface="メイリオ" panose="020B0604030504040204" pitchFamily="50" charset="-128"/>
                <a:ea typeface="メイリオ" panose="020B0604030504040204" pitchFamily="50" charset="-128"/>
              </a:rPr>
              <a:t>にスケーリングを行えない</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ゲーミング </a:t>
            </a:r>
            <a:r>
              <a:rPr lang="ja-JP" altLang="en-US" sz="2800" kern="100" dirty="0">
                <a:solidFill>
                  <a:schemeClr val="tx1"/>
                </a:solidFill>
                <a:latin typeface="メイリオ" panose="020B0604030504040204" pitchFamily="50" charset="-128"/>
                <a:ea typeface="メイリオ" panose="020B0604030504040204" pitchFamily="50" charset="-128"/>
              </a:rPr>
              <a:t>サービスをクラウドに移行することを検討</a:t>
            </a:r>
            <a:r>
              <a:rPr lang="ja-JP" altLang="en-US" sz="2800" kern="100">
                <a:solidFill>
                  <a:schemeClr val="tx1"/>
                </a:solidFill>
                <a:latin typeface="メイリオ" panose="020B0604030504040204" pitchFamily="50" charset="-128"/>
                <a:ea typeface="メイリオ" panose="020B0604030504040204" pitchFamily="50" charset="-128"/>
              </a:rPr>
              <a:t>している</a:t>
            </a:r>
            <a:endParaRPr lang="ja-JP" altLang="en-US" sz="2800" kern="100" dirty="0">
              <a:solidFill>
                <a:schemeClr val="tx1"/>
              </a:solidFill>
              <a:latin typeface="メイリオ" panose="020B0604030504040204" pitchFamily="50" charset="-128"/>
              <a:ea typeface="メイリオ" panose="020B0604030504040204" pitchFamily="50" charset="-128"/>
            </a:endParaRPr>
          </a:p>
        </p:txBody>
      </p:sp>
      <p:pic>
        <p:nvPicPr>
          <p:cNvPr id="10" name="Picture 9" descr="SQL Server to SQL Managed Instance migration">
            <a:extLst>
              <a:ext uri="{FF2B5EF4-FFF2-40B4-BE49-F238E27FC236}">
                <a16:creationId xmlns:a16="http://schemas.microsoft.com/office/drawing/2014/main" id="{B9400B2B-1072-474C-B57E-95B8C094D7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5634" y="1189176"/>
            <a:ext cx="2743438" cy="5060119"/>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お客様の状況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続き</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7" name="Picture 6" descr="Gaming Services VM icon">
            <a:extLst>
              <a:ext uri="{FF2B5EF4-FFF2-40B4-BE49-F238E27FC236}">
                <a16:creationId xmlns:a16="http://schemas.microsoft.com/office/drawing/2014/main" id="{531D6FD2-B3DF-4456-B3D8-D5BA625FD3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099" y="2285901"/>
            <a:ext cx="2286198" cy="2286198"/>
          </a:xfrm>
          <a:prstGeom prst="rect">
            <a:avLst/>
          </a:prstGeom>
        </p:spPr>
      </p:pic>
      <p:sp>
        <p:nvSpPr>
          <p:cNvPr id="13" name="TextBox 12">
            <a:extLst>
              <a:ext uri="{FF2B5EF4-FFF2-40B4-BE49-F238E27FC236}">
                <a16:creationId xmlns:a16="http://schemas.microsoft.com/office/drawing/2014/main" id="{0BD5DCB1-D2F9-49C2-AB7D-3403BAC8B14E}"/>
              </a:ext>
            </a:extLst>
          </p:cNvPr>
          <p:cNvSpPr txBox="1"/>
          <p:nvPr/>
        </p:nvSpPr>
        <p:spPr>
          <a:xfrm>
            <a:off x="799678" y="4618749"/>
            <a:ext cx="1921039" cy="1945148"/>
          </a:xfrm>
          <a:prstGeom prst="rect">
            <a:avLst/>
          </a:prstGeom>
          <a:noFill/>
        </p:spPr>
        <p:txBody>
          <a:bodyPr wrap="none" lIns="182880" tIns="146304" rIns="182880" bIns="146304" rtlCol="0">
            <a:noAutofit/>
          </a:bodyPr>
          <a:lstStyle/>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ゲーミング</a:t>
            </a:r>
          </a:p>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サービス</a:t>
            </a:r>
          </a:p>
          <a:p>
            <a:pPr algn="ctr">
              <a:lnSpc>
                <a:spcPct val="90000"/>
              </a:lnSpc>
              <a:spcAft>
                <a:spcPts val="600"/>
              </a:spcAft>
            </a:pPr>
            <a:r>
              <a:rPr lang="en-US" altLang="ja-JP"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VM</a:t>
            </a:r>
          </a:p>
        </p:txBody>
      </p:sp>
      <p:pic>
        <p:nvPicPr>
          <p:cNvPr id="12" name="Picture 11" descr="SQL Server icon">
            <a:extLst>
              <a:ext uri="{FF2B5EF4-FFF2-40B4-BE49-F238E27FC236}">
                <a16:creationId xmlns:a16="http://schemas.microsoft.com/office/drawing/2014/main" id="{8A1DCEC3-B000-4E5D-ABF3-0F29EFFA4E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7634" y="2285901"/>
            <a:ext cx="2286198" cy="2286198"/>
          </a:xfrm>
          <a:prstGeom prst="rect">
            <a:avLst/>
          </a:prstGeom>
        </p:spPr>
      </p:pic>
      <p:sp>
        <p:nvSpPr>
          <p:cNvPr id="16" name="TextBox 15">
            <a:extLst>
              <a:ext uri="{FF2B5EF4-FFF2-40B4-BE49-F238E27FC236}">
                <a16:creationId xmlns:a16="http://schemas.microsoft.com/office/drawing/2014/main" id="{BEE8C558-BC8C-4165-8B38-C3AFE729F1F0}"/>
              </a:ext>
            </a:extLst>
          </p:cNvPr>
          <p:cNvSpPr txBox="1"/>
          <p:nvPr/>
        </p:nvSpPr>
        <p:spPr>
          <a:xfrm>
            <a:off x="3452007" y="4601496"/>
            <a:ext cx="2397451" cy="1369606"/>
          </a:xfrm>
          <a:prstGeom prst="rect">
            <a:avLst/>
          </a:prstGeom>
          <a:noFill/>
        </p:spPr>
        <p:txBody>
          <a:bodyPr wrap="none" lIns="182880" tIns="146304" rIns="182880" bIns="146304" rtlCol="0">
            <a:noAutofit/>
          </a:bodyPr>
          <a:lstStyle/>
          <a:p>
            <a:pPr algn="ctr">
              <a:lnSpc>
                <a:spcPct val="90000"/>
              </a:lnSpc>
              <a:spcAft>
                <a:spcPts val="600"/>
              </a:spcAft>
            </a:pPr>
            <a:r>
              <a:rPr lang="en-US" altLang="ja-JP"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SQL 2008</a:t>
            </a:r>
          </a:p>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データベース</a:t>
            </a:r>
          </a:p>
        </p:txBody>
      </p:sp>
      <p:pic>
        <p:nvPicPr>
          <p:cNvPr id="5" name="Picture 4" descr="Data warehouse icon">
            <a:extLst>
              <a:ext uri="{FF2B5EF4-FFF2-40B4-BE49-F238E27FC236}">
                <a16:creationId xmlns:a16="http://schemas.microsoft.com/office/drawing/2014/main" id="{72B1E3D7-6D16-4116-888B-C20F2ADF02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8169" y="2285901"/>
            <a:ext cx="2286198" cy="2286198"/>
          </a:xfrm>
          <a:prstGeom prst="rect">
            <a:avLst/>
          </a:prstGeom>
        </p:spPr>
      </p:pic>
      <p:sp>
        <p:nvSpPr>
          <p:cNvPr id="15" name="TextBox 14">
            <a:extLst>
              <a:ext uri="{FF2B5EF4-FFF2-40B4-BE49-F238E27FC236}">
                <a16:creationId xmlns:a16="http://schemas.microsoft.com/office/drawing/2014/main" id="{8FAB247A-CB8A-47E7-8293-6BCA21E20A3F}"/>
              </a:ext>
            </a:extLst>
          </p:cNvPr>
          <p:cNvSpPr txBox="1"/>
          <p:nvPr/>
        </p:nvSpPr>
        <p:spPr>
          <a:xfrm>
            <a:off x="6246105" y="4618749"/>
            <a:ext cx="2590326" cy="1369606"/>
          </a:xfrm>
          <a:prstGeom prst="rect">
            <a:avLst/>
          </a:prstGeom>
          <a:noFill/>
        </p:spPr>
        <p:txBody>
          <a:bodyPr wrap="none" lIns="182880" tIns="146304" rIns="182880" bIns="146304" rtlCol="0">
            <a:noAutofit/>
          </a:bodyPr>
          <a:lstStyle/>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データ</a:t>
            </a:r>
          </a:p>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ウェアハウス</a:t>
            </a:r>
          </a:p>
        </p:txBody>
      </p:sp>
      <p:pic>
        <p:nvPicPr>
          <p:cNvPr id="9" name="Picture 8" descr="Reports icon">
            <a:extLst>
              <a:ext uri="{FF2B5EF4-FFF2-40B4-BE49-F238E27FC236}">
                <a16:creationId xmlns:a16="http://schemas.microsoft.com/office/drawing/2014/main" id="{2A4BF496-6470-42B7-9B16-9C332E5245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88703" y="2285901"/>
            <a:ext cx="2286198" cy="2286198"/>
          </a:xfrm>
          <a:prstGeom prst="rect">
            <a:avLst/>
          </a:prstGeom>
        </p:spPr>
      </p:pic>
      <p:sp>
        <p:nvSpPr>
          <p:cNvPr id="14" name="TextBox 13">
            <a:extLst>
              <a:ext uri="{FF2B5EF4-FFF2-40B4-BE49-F238E27FC236}">
                <a16:creationId xmlns:a16="http://schemas.microsoft.com/office/drawing/2014/main" id="{8173B582-3E37-408B-B5C8-88AFCECED0D9}"/>
              </a:ext>
            </a:extLst>
          </p:cNvPr>
          <p:cNvSpPr txBox="1"/>
          <p:nvPr/>
        </p:nvSpPr>
        <p:spPr>
          <a:xfrm>
            <a:off x="9484683" y="4618749"/>
            <a:ext cx="1894238" cy="794064"/>
          </a:xfrm>
          <a:prstGeom prst="rect">
            <a:avLst/>
          </a:prstGeom>
          <a:noFill/>
        </p:spPr>
        <p:txBody>
          <a:bodyPr wrap="none" lIns="182880" tIns="146304" rIns="182880" bIns="146304" rtlCol="0">
            <a:noAutofit/>
          </a:bodyPr>
          <a:lstStyle/>
          <a:p>
            <a:pPr algn="ctr">
              <a:lnSpc>
                <a:spcPct val="90000"/>
              </a:lnSpc>
              <a:spcAft>
                <a:spcPts val="600"/>
              </a:spcAft>
            </a:pPr>
            <a:r>
              <a:rPr lang="ja-JP" altLang="en-US" sz="2800" kern="100" dirty="0">
                <a:gradFill>
                  <a:gsLst>
                    <a:gs pos="2917">
                      <a:schemeClr val="tx1"/>
                    </a:gs>
                    <a:gs pos="30000">
                      <a:schemeClr val="tx1"/>
                    </a:gs>
                  </a:gsLst>
                  <a:lin ang="5400000" scaled="0"/>
                </a:gradFill>
                <a:latin typeface="メイリオ" panose="020B0604030504040204" pitchFamily="50" charset="-128"/>
                <a:ea typeface="メイリオ" panose="020B0604030504040204" pitchFamily="50" charset="-128"/>
              </a:rPr>
              <a:t>レポート</a:t>
            </a:r>
          </a:p>
        </p:txBody>
      </p:sp>
    </p:spTree>
    <p:extLst>
      <p:ext uri="{BB962C8B-B14F-4D97-AF65-F5344CB8AC3E}">
        <p14:creationId xmlns:p14="http://schemas.microsoft.com/office/powerpoint/2010/main" val="38296267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お客様のニーズ</a:t>
            </a:r>
          </a:p>
        </p:txBody>
      </p:sp>
      <p:sp>
        <p:nvSpPr>
          <p:cNvPr id="3" name="Content Placeholder 2"/>
          <p:cNvSpPr>
            <a:spLocks noGrp="1"/>
          </p:cNvSpPr>
          <p:nvPr>
            <p:ph type="body" sz="quarter" idx="10"/>
          </p:nvPr>
        </p:nvSpPr>
        <p:spPr>
          <a:xfrm>
            <a:off x="269240" y="1189177"/>
            <a:ext cx="8604000" cy="5379312"/>
          </a:xfrm>
        </p:spPr>
        <p:txBody>
          <a:bodyPr>
            <a:noAutofit/>
          </a:bodyPr>
          <a:lstStyle/>
          <a:p>
            <a:r>
              <a:rPr lang="ja-JP" altLang="en-US" sz="2800" kern="100" dirty="0">
                <a:solidFill>
                  <a:schemeClr val="tx1"/>
                </a:solidFill>
                <a:latin typeface="メイリオ" panose="020B0604030504040204" pitchFamily="50" charset="-128"/>
                <a:ea typeface="メイリオ" panose="020B0604030504040204" pitchFamily="50" charset="-128"/>
              </a:rPr>
              <a:t>すべてのゲーミング サービスをクラウドへ移行</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データ </a:t>
            </a:r>
            <a:r>
              <a:rPr lang="ja-JP" altLang="en-US" sz="2800" kern="100" dirty="0">
                <a:solidFill>
                  <a:schemeClr val="tx1"/>
                </a:solidFill>
                <a:latin typeface="メイリオ" panose="020B0604030504040204" pitchFamily="50" charset="-128"/>
                <a:ea typeface="メイリオ" panose="020B0604030504040204" pitchFamily="50" charset="-128"/>
              </a:rPr>
              <a:t>ウェアハウスと関連サービスをクラウドへ移行</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移行</a:t>
            </a:r>
            <a:r>
              <a:rPr lang="ja-JP" altLang="en-US" sz="2800" kern="100" dirty="0">
                <a:solidFill>
                  <a:schemeClr val="tx1"/>
                </a:solidFill>
                <a:latin typeface="メイリオ" panose="020B0604030504040204" pitchFamily="50" charset="-128"/>
                <a:ea typeface="メイリオ" panose="020B0604030504040204" pitchFamily="50" charset="-128"/>
              </a:rPr>
              <a:t>コストの最小化</a:t>
            </a:r>
          </a:p>
        </p:txBody>
      </p:sp>
      <p:pic>
        <p:nvPicPr>
          <p:cNvPr id="4" name="Picture 3" descr="Customer needs icon">
            <a:extLst>
              <a:ext uri="{FF2B5EF4-FFF2-40B4-BE49-F238E27FC236}">
                <a16:creationId xmlns:a16="http://schemas.microsoft.com/office/drawing/2014/main" id="{C82799CF-599D-4A61-8675-4FAF04473B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761" y="1188938"/>
            <a:ext cx="2743438" cy="2743438"/>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お客様のニーズ </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a:t>
            </a:r>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続き</a:t>
            </a:r>
            <a:r>
              <a:rPr lang="en-US" altLang="ja-JP"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sp>
        <p:nvSpPr>
          <p:cNvPr id="3" name="Content Placeholder 2"/>
          <p:cNvSpPr>
            <a:spLocks noGrp="1"/>
          </p:cNvSpPr>
          <p:nvPr>
            <p:ph type="body" sz="quarter" idx="10"/>
          </p:nvPr>
        </p:nvSpPr>
        <p:spPr>
          <a:xfrm>
            <a:off x="269240" y="1189177"/>
            <a:ext cx="8427086" cy="5379312"/>
          </a:xfrm>
        </p:spPr>
        <p:txBody>
          <a:bodyPr>
            <a:noAutofit/>
          </a:bodyPr>
          <a:lstStyle/>
          <a:p>
            <a:r>
              <a:rPr lang="ja-JP" altLang="en-US" sz="2800" kern="100" dirty="0">
                <a:solidFill>
                  <a:schemeClr val="tx1"/>
                </a:solidFill>
                <a:latin typeface="メイリオ" panose="020B0604030504040204" pitchFamily="50" charset="-128"/>
                <a:ea typeface="メイリオ" panose="020B0604030504040204" pitchFamily="50" charset="-128"/>
              </a:rPr>
              <a:t>データベースのセキュリティ向上</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ゲーマー</a:t>
            </a:r>
            <a:r>
              <a:rPr lang="ja-JP" altLang="en-US" sz="2800" kern="100" dirty="0">
                <a:solidFill>
                  <a:schemeClr val="tx1"/>
                </a:solidFill>
                <a:latin typeface="メイリオ" panose="020B0604030504040204" pitchFamily="50" charset="-128"/>
                <a:ea typeface="メイリオ" panose="020B0604030504040204" pitchFamily="50" charset="-128"/>
              </a:rPr>
              <a:t>のエクスペリエンス向上</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地域的</a:t>
            </a:r>
            <a:r>
              <a:rPr lang="ja-JP" altLang="en-US" sz="2800" kern="100" dirty="0">
                <a:solidFill>
                  <a:schemeClr val="tx1"/>
                </a:solidFill>
                <a:latin typeface="メイリオ" panose="020B0604030504040204" pitchFamily="50" charset="-128"/>
                <a:ea typeface="メイリオ" panose="020B0604030504040204" pitchFamily="50" charset="-128"/>
              </a:rPr>
              <a:t>な障害からのディザスターリカバリー</a:t>
            </a:r>
          </a:p>
        </p:txBody>
      </p:sp>
      <p:pic>
        <p:nvPicPr>
          <p:cNvPr id="4" name="Picture 3" descr="Customer needs icon">
            <a:extLst>
              <a:ext uri="{FF2B5EF4-FFF2-40B4-BE49-F238E27FC236}">
                <a16:creationId xmlns:a16="http://schemas.microsoft.com/office/drawing/2014/main" id="{C82799CF-599D-4A61-8675-4FAF04473B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1761" y="1188938"/>
            <a:ext cx="2743438" cy="2743438"/>
          </a:xfrm>
          <a:prstGeom prst="rect">
            <a:avLst/>
          </a:prstGeom>
        </p:spPr>
      </p:pic>
    </p:spTree>
    <p:extLst>
      <p:ext uri="{BB962C8B-B14F-4D97-AF65-F5344CB8AC3E}">
        <p14:creationId xmlns:p14="http://schemas.microsoft.com/office/powerpoint/2010/main" val="39499126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お客様の反論</a:t>
            </a:r>
          </a:p>
        </p:txBody>
      </p:sp>
      <p:sp>
        <p:nvSpPr>
          <p:cNvPr id="3" name="Content Placeholder 2"/>
          <p:cNvSpPr>
            <a:spLocks noGrp="1"/>
          </p:cNvSpPr>
          <p:nvPr>
            <p:ph type="body" sz="quarter" idx="10"/>
          </p:nvPr>
        </p:nvSpPr>
        <p:spPr>
          <a:xfrm>
            <a:off x="269238" y="1189177"/>
            <a:ext cx="9540000" cy="5379312"/>
          </a:xfrm>
        </p:spPr>
        <p:txBody>
          <a:bodyPr>
            <a:noAutofit/>
          </a:bodyPr>
          <a:lstStyle/>
          <a:p>
            <a:r>
              <a:rPr lang="en-US" altLang="ja-JP" sz="2800" kern="100" dirty="0">
                <a:solidFill>
                  <a:schemeClr val="tx1"/>
                </a:solidFill>
                <a:latin typeface="メイリオ" panose="020B0604030504040204" pitchFamily="50" charset="-128"/>
                <a:ea typeface="メイリオ" panose="020B0604030504040204" pitchFamily="50" charset="-128"/>
              </a:rPr>
              <a:t>Azure </a:t>
            </a:r>
            <a:r>
              <a:rPr lang="ja-JP" altLang="en-US" sz="2800" kern="100" dirty="0">
                <a:solidFill>
                  <a:schemeClr val="tx1"/>
                </a:solidFill>
                <a:latin typeface="メイリオ" panose="020B0604030504040204" pitchFamily="50" charset="-128"/>
                <a:ea typeface="メイリオ" panose="020B0604030504040204" pitchFamily="50" charset="-128"/>
              </a:rPr>
              <a:t>の </a:t>
            </a:r>
            <a:r>
              <a:rPr lang="en-US" altLang="ja-JP" sz="2800" kern="100" dirty="0">
                <a:solidFill>
                  <a:schemeClr val="tx1"/>
                </a:solidFill>
                <a:latin typeface="メイリオ" panose="020B0604030504040204" pitchFamily="50" charset="-128"/>
                <a:ea typeface="メイリオ" panose="020B0604030504040204" pitchFamily="50" charset="-128"/>
              </a:rPr>
              <a:t>SQL </a:t>
            </a:r>
            <a:r>
              <a:rPr lang="ja-JP" altLang="en-US" sz="2800" kern="100" dirty="0">
                <a:solidFill>
                  <a:schemeClr val="tx1"/>
                </a:solidFill>
                <a:latin typeface="メイリオ" panose="020B0604030504040204" pitchFamily="50" charset="-128"/>
                <a:ea typeface="メイリオ" panose="020B0604030504040204" pitchFamily="50" charset="-128"/>
              </a:rPr>
              <a:t>データベースの</a:t>
            </a:r>
            <a:r>
              <a:rPr lang="ja-JP" altLang="en-US" sz="2800" kern="100">
                <a:solidFill>
                  <a:schemeClr val="tx1"/>
                </a:solidFill>
                <a:latin typeface="メイリオ" panose="020B0604030504040204" pitchFamily="50" charset="-128"/>
                <a:ea typeface="メイリオ" panose="020B0604030504040204" pitchFamily="50" charset="-128"/>
              </a:rPr>
              <a:t>ホスティングの</a:t>
            </a:r>
            <a:br>
              <a:rPr lang="en-US" altLang="ja-JP" sz="2800" kern="100">
                <a:solidFill>
                  <a:schemeClr val="tx1"/>
                </a:solidFill>
                <a:latin typeface="メイリオ" panose="020B0604030504040204" pitchFamily="50" charset="-128"/>
                <a:ea typeface="メイリオ" panose="020B0604030504040204" pitchFamily="50" charset="-128"/>
              </a:rPr>
            </a:br>
            <a:r>
              <a:rPr lang="ja-JP" altLang="en-US" sz="2800" kern="100">
                <a:solidFill>
                  <a:schemeClr val="tx1"/>
                </a:solidFill>
                <a:latin typeface="メイリオ" panose="020B0604030504040204" pitchFamily="50" charset="-128"/>
                <a:ea typeface="メイリオ" panose="020B0604030504040204" pitchFamily="50" charset="-128"/>
              </a:rPr>
              <a:t>オプション</a:t>
            </a:r>
            <a:r>
              <a:rPr lang="ja-JP" altLang="en-US" sz="2800" kern="100" dirty="0">
                <a:solidFill>
                  <a:schemeClr val="tx1"/>
                </a:solidFill>
                <a:latin typeface="メイリオ" panose="020B0604030504040204" pitchFamily="50" charset="-128"/>
                <a:ea typeface="メイリオ" panose="020B0604030504040204" pitchFamily="50" charset="-128"/>
              </a:rPr>
              <a:t>を比較したい。</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ターゲット </a:t>
            </a:r>
            <a:r>
              <a:rPr lang="ja-JP" altLang="en-US" sz="2800" kern="100" dirty="0">
                <a:solidFill>
                  <a:schemeClr val="tx1"/>
                </a:solidFill>
                <a:latin typeface="メイリオ" panose="020B0604030504040204" pitchFamily="50" charset="-128"/>
                <a:ea typeface="メイリオ" panose="020B0604030504040204" pitchFamily="50" charset="-128"/>
              </a:rPr>
              <a:t>プラットフォームに対するデータベースの評価や潜在的な問題の特定に役立つツール</a:t>
            </a:r>
            <a:r>
              <a:rPr lang="ja-JP" altLang="en-US" sz="2800" kern="100">
                <a:solidFill>
                  <a:schemeClr val="tx1"/>
                </a:solidFill>
                <a:latin typeface="メイリオ" panose="020B0604030504040204" pitchFamily="50" charset="-128"/>
                <a:ea typeface="メイリオ" panose="020B0604030504040204" pitchFamily="50" charset="-128"/>
              </a:rPr>
              <a:t>について</a:t>
            </a:r>
            <a:br>
              <a:rPr lang="en-US" altLang="ja-JP" sz="2800" kern="100">
                <a:solidFill>
                  <a:schemeClr val="tx1"/>
                </a:solidFill>
                <a:latin typeface="メイリオ" panose="020B0604030504040204" pitchFamily="50" charset="-128"/>
                <a:ea typeface="メイリオ" panose="020B0604030504040204" pitchFamily="50" charset="-128"/>
              </a:rPr>
            </a:br>
            <a:r>
              <a:rPr lang="ja-JP" altLang="en-US" sz="2800" kern="100">
                <a:solidFill>
                  <a:schemeClr val="tx1"/>
                </a:solidFill>
                <a:latin typeface="メイリオ" panose="020B0604030504040204" pitchFamily="50" charset="-128"/>
                <a:ea typeface="メイリオ" panose="020B0604030504040204" pitchFamily="50" charset="-128"/>
              </a:rPr>
              <a:t>知りたい</a:t>
            </a:r>
            <a:r>
              <a:rPr lang="ja-JP" altLang="en-US" sz="2800" kern="100" dirty="0">
                <a:solidFill>
                  <a:schemeClr val="tx1"/>
                </a:solidFill>
                <a:latin typeface="メイリオ" panose="020B0604030504040204" pitchFamily="50" charset="-128"/>
                <a:ea typeface="メイリオ" panose="020B0604030504040204" pitchFamily="50" charset="-128"/>
              </a:rPr>
              <a:t>。</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ネットワーク</a:t>
            </a:r>
            <a:r>
              <a:rPr lang="ja-JP" altLang="en-US" sz="2800" kern="100" dirty="0">
                <a:solidFill>
                  <a:schemeClr val="tx1"/>
                </a:solidFill>
                <a:latin typeface="メイリオ" panose="020B0604030504040204" pitchFamily="50" charset="-128"/>
                <a:ea typeface="メイリオ" panose="020B0604030504040204" pitchFamily="50" charset="-128"/>
              </a:rPr>
              <a:t>の分離や、オンプレミスからのセキュアなチャネル アクセスを実現できるか知りたい。</a:t>
            </a:r>
          </a:p>
          <a:p>
            <a:endParaRPr lang="ja-JP" altLang="en-US" sz="2800" kern="100">
              <a:solidFill>
                <a:schemeClr val="tx1"/>
              </a:solidFill>
              <a:latin typeface="メイリオ" panose="020B0604030504040204" pitchFamily="50" charset="-128"/>
              <a:ea typeface="メイリオ" panose="020B0604030504040204" pitchFamily="50" charset="-128"/>
            </a:endParaRPr>
          </a:p>
          <a:p>
            <a:r>
              <a:rPr lang="ja-JP" altLang="en-US" sz="2800" kern="100">
                <a:solidFill>
                  <a:schemeClr val="tx1"/>
                </a:solidFill>
                <a:latin typeface="メイリオ" panose="020B0604030504040204" pitchFamily="50" charset="-128"/>
                <a:ea typeface="メイリオ" panose="020B0604030504040204" pitchFamily="50" charset="-128"/>
              </a:rPr>
              <a:t>クラウド </a:t>
            </a:r>
            <a:r>
              <a:rPr lang="ja-JP" altLang="en-US" sz="2800" kern="100" dirty="0">
                <a:solidFill>
                  <a:schemeClr val="tx1"/>
                </a:solidFill>
                <a:latin typeface="メイリオ" panose="020B0604030504040204" pitchFamily="50" charset="-128"/>
                <a:ea typeface="メイリオ" panose="020B0604030504040204" pitchFamily="50" charset="-128"/>
              </a:rPr>
              <a:t>ベンダーに囲い込まれたく</a:t>
            </a:r>
            <a:r>
              <a:rPr lang="ja-JP" altLang="en-US" sz="2800" kern="100">
                <a:solidFill>
                  <a:schemeClr val="tx1"/>
                </a:solidFill>
                <a:latin typeface="メイリオ" panose="020B0604030504040204" pitchFamily="50" charset="-128"/>
                <a:ea typeface="メイリオ" panose="020B0604030504040204" pitchFamily="50" charset="-128"/>
              </a:rPr>
              <a:t>ない。</a:t>
            </a:r>
            <a:endParaRPr lang="ja-JP" altLang="en-US" sz="2800" kern="100" dirty="0">
              <a:solidFill>
                <a:schemeClr val="tx1"/>
              </a:solidFill>
              <a:latin typeface="メイリオ" panose="020B0604030504040204" pitchFamily="50" charset="-128"/>
              <a:ea typeface="メイリオ" panose="020B0604030504040204" pitchFamily="50" charset="-128"/>
            </a:endParaRPr>
          </a:p>
        </p:txBody>
      </p:sp>
      <p:pic>
        <p:nvPicPr>
          <p:cNvPr id="4" name="Question" descr="Question mark icon">
            <a:extLst>
              <a:ext uri="{FF2B5EF4-FFF2-40B4-BE49-F238E27FC236}">
                <a16:creationId xmlns:a16="http://schemas.microsoft.com/office/drawing/2014/main" id="{F31A95FB-F999-4287-BD25-7D5D9C112754}"/>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rPr>
              <a:t>一般的</a:t>
            </a:r>
            <a:r>
              <a:rPr lang="ja-JP" altLang="en-US" sz="3600" kern="100" spc="0">
                <a:solidFill>
                  <a:schemeClr val="tx1"/>
                </a:solidFill>
                <a:latin typeface="メイリオ" panose="020B0604030504040204" pitchFamily="50" charset="-128"/>
                <a:ea typeface="メイリオ" panose="020B0604030504040204" pitchFamily="50" charset="-128"/>
                <a:cs typeface="Segoe UI" panose="020B0502040204020203" pitchFamily="34" charset="0"/>
              </a:rPr>
              <a:t>なシナリオ</a:t>
            </a:r>
            <a:endParaRPr lang="ja-JP" altLang="en-US" sz="3600" kern="100" spc="0" dirty="0">
              <a:solidFill>
                <a:schemeClr val="tx1"/>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5" name="Picture 4" descr="This is a diagram of a common architecture for this type of scenario, from which you can draw inspiration. You will find this diagram within the Whiteboard Design Session Student Guide.">
            <a:extLst>
              <a:ext uri="{FF2B5EF4-FFF2-40B4-BE49-F238E27FC236}">
                <a16:creationId xmlns:a16="http://schemas.microsoft.com/office/drawing/2014/main" id="{6277E3D3-1A7C-4BFC-8BD8-282CB0AF78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4664" y="1022096"/>
            <a:ext cx="8682672" cy="5546393"/>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MS Mincho"/>
        <a:cs typeface=""/>
      </a:majorFont>
      <a:minorFont>
        <a:latin typeface="Segoe UI Semilight"/>
        <a:ea typeface="MS Mincho"/>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MS Mincho"/>
        <a:cs typeface=""/>
      </a:majorFont>
      <a:minorFont>
        <a:latin typeface="Calibri" panose="020F0502020204030204"/>
        <a:ea typeface="MS Mincho"/>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3537</Words>
  <Application>Microsoft Office PowerPoint</Application>
  <PresentationFormat>ワイド画面</PresentationFormat>
  <Paragraphs>338</Paragraphs>
  <Slides>34</Slides>
  <Notes>34</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34</vt:i4>
      </vt:variant>
    </vt:vector>
  </HeadingPairs>
  <TitlesOfParts>
    <vt:vector size="43" baseType="lpstr">
      <vt:lpstr>メイリオ</vt:lpstr>
      <vt:lpstr>Arial</vt:lpstr>
      <vt:lpstr>Calibri</vt:lpstr>
      <vt:lpstr>Consolas</vt:lpstr>
      <vt:lpstr>Segoe UI</vt:lpstr>
      <vt:lpstr>Segoe UI Light</vt:lpstr>
      <vt:lpstr>Segoe UI Semilight</vt:lpstr>
      <vt:lpstr>Wingdings</vt:lpstr>
      <vt:lpstr>C+E Readiness Template</vt:lpstr>
      <vt:lpstr>SQL データベースを Azure に移行する</vt:lpstr>
      <vt:lpstr>要約と学習目的</vt:lpstr>
      <vt:lpstr>ステップ 1: お客様のケース スタディの確認</vt:lpstr>
      <vt:lpstr>お客様の状況</vt:lpstr>
      <vt:lpstr>お客様の状況 (続き)</vt:lpstr>
      <vt:lpstr>お客様のニーズ</vt:lpstr>
      <vt:lpstr>お客様のニーズ (続き)</vt:lpstr>
      <vt:lpstr>お客様の反論</vt:lpstr>
      <vt:lpstr>一般的なシナリオ</vt:lpstr>
      <vt:lpstr>ステップ 2: ソリューションの設計</vt:lpstr>
      <vt:lpstr>ステップ 3: ソリューションをプレゼンテーションする</vt:lpstr>
      <vt:lpstr>まとめ</vt:lpstr>
      <vt:lpstr>推奨される対象者</vt:lpstr>
      <vt:lpstr>推奨ソリューション</vt:lpstr>
      <vt:lpstr>推奨ソリューション</vt:lpstr>
      <vt:lpstr>推奨ソリューション - PoC</vt:lpstr>
      <vt:lpstr>推奨ソリューション – IaaS と PaaS の比較</vt:lpstr>
      <vt:lpstr>推奨ソリューション – 推奨データベース</vt:lpstr>
      <vt:lpstr>推奨ソリューション – データの移行</vt:lpstr>
      <vt:lpstr>推奨ソリューション – データベースのセキュリティ</vt:lpstr>
      <vt:lpstr>推奨ソリューション – 読み取り専用レポート</vt:lpstr>
      <vt:lpstr>推奨ソリューション – ゲーミング サービス</vt:lpstr>
      <vt:lpstr>推奨ソリューション – ゲーミング サービス (続き)</vt:lpstr>
      <vt:lpstr>推奨ソリューション – データ ウェアハウス </vt:lpstr>
      <vt:lpstr>推奨ソリューション – データ ウェアハウス + レポート </vt:lpstr>
      <vt:lpstr>推奨ソリューション – 地域的な障害</vt:lpstr>
      <vt:lpstr>反論への推奨される対応</vt:lpstr>
      <vt:lpstr>Azure で SQL データベースを実行するオプション</vt:lpstr>
      <vt:lpstr>3 つの比較</vt:lpstr>
      <vt:lpstr>アップグレード &amp; 移行ツール</vt:lpstr>
      <vt:lpstr>ネットワークの分離</vt:lpstr>
      <vt:lpstr>クラウド ベンダーのロックイン</vt:lpstr>
      <vt:lpstr>お客様の声 </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2019-06-06T13:09:04Z</dcterms:created>
  <dcterms:modified xsi:type="dcterms:W3CDTF">2020-08-08T15:08:58Z</dcterms:modified>
</cp:coreProperties>
</file>

<file path=docProps/thumbnail.jpeg>
</file>